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Sitka Text Semibold" pitchFamily="2" charset="0"/>
      <p:bold r:id="rId16"/>
      <p:boldItalic r:id="rId17"/>
    </p:embeddedFont>
    <p:embeddedFont>
      <p:font typeface="STLiti" pitchFamily="2" charset="-122"/>
      <p:regular r:id="rId18"/>
    </p:embeddedFont>
    <p:embeddedFont>
      <p:font typeface="Footlight MT Light" pitchFamily="18" charset="0"/>
      <p:regular r:id="rId19"/>
    </p:embeddedFont>
    <p:embeddedFont>
      <p:font typeface="AC Compacta" charset="0"/>
      <p:regular r:id="rId20"/>
    </p:embeddedFont>
    <p:embeddedFont>
      <p:font typeface="Impact" pitchFamily="34" charset="0"/>
      <p:regular r:id="rId21"/>
    </p:embeddedFont>
    <p:embeddedFont>
      <p:font typeface="STKaiti" pitchFamily="2" charset="-122"/>
      <p:regular r:id="rId22"/>
    </p:embeddedFont>
    <p:embeddedFont>
      <p:font typeface="Copperplate Gothic Light" pitchFamily="34" charset="0"/>
      <p:regular r:id="rId23"/>
    </p:embeddedFont>
    <p:embeddedFont>
      <p:font typeface="Calibri" pitchFamily="34" charset="0"/>
      <p:regular r:id="rId24"/>
      <p:bold r:id="rId25"/>
      <p:italic r:id="rId26"/>
      <p:boldItalic r:id="rId27"/>
    </p:embeddedFont>
    <p:embeddedFont>
      <p:font typeface="Copperplate Gothic Bold" pitchFamily="34" charset="0"/>
      <p:regular r:id="rId28"/>
    </p:embeddedFont>
    <p:embeddedFont>
      <p:font typeface="Bauhaus 93" pitchFamily="82" charset="0"/>
      <p:regular r:id="rId29"/>
    </p:embeddedFont>
    <p:embeddedFont>
      <p:font typeface="TT Mussels Bold" charset="0"/>
      <p:regular r:id="rId30"/>
    </p:embeddedFont>
    <p:embeddedFont>
      <p:font typeface="Sitka Text" pitchFamily="2" charset="0"/>
      <p:regular r:id="rId31"/>
      <p:bold r:id="rId32"/>
      <p:italic r:id="rId33"/>
      <p:boldItalic r:id="rId34"/>
    </p:embeddedFont>
    <p:embeddedFont>
      <p:font typeface="Agency FB" pitchFamily="34" charset="0"/>
      <p:regular r:id="rId35"/>
      <p:bold r:id="rId36"/>
    </p:embeddedFont>
    <p:embeddedFont>
      <p:font typeface="TT Mussels" charset="0"/>
      <p:regular r:id="rId37"/>
    </p:embeddedFont>
    <p:embeddedFont>
      <p:font typeface="Lucida Bright" pitchFamily="18" charset="0"/>
      <p:regular r:id="rId38"/>
      <p:bold r:id="rId39"/>
      <p:italic r:id="rId40"/>
      <p:boldItalic r:id="rId41"/>
    </p:embeddedFont>
    <p:embeddedFont>
      <p:font typeface="Algerian" pitchFamily="82" charset="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9" d="100"/>
          <a:sy n="59" d="100"/>
        </p:scale>
        <p:origin x="-418"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font" Target="fonts/font24.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font" Target="fonts/font19.fntdata"/><Relationship Id="rId42" Type="http://schemas.openxmlformats.org/officeDocument/2006/relationships/font" Target="fonts/font2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font" Target="fonts/font23.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41"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font" Target="fonts/font22.fntdata"/><Relationship Id="rId40" Type="http://schemas.openxmlformats.org/officeDocument/2006/relationships/font" Target="fonts/font25.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F400B19-D58E-4BE0-A4F6-048C10216CE7}" type="datetimeFigureOut">
              <a:rPr lang="en-IN" smtClean="0"/>
              <a:t>09-09-2024</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8C4CE62-0F74-47EF-9FAF-726FC114389A}" type="slidenum">
              <a:rPr lang="en-IN" smtClean="0"/>
              <a:t>‹#›</a:t>
            </a:fld>
            <a:endParaRPr lang="en-IN"/>
          </a:p>
        </p:txBody>
      </p:sp>
    </p:spTree>
    <p:extLst>
      <p:ext uri="{BB962C8B-B14F-4D97-AF65-F5344CB8AC3E}">
        <p14:creationId xmlns:p14="http://schemas.microsoft.com/office/powerpoint/2010/main" val="1165224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8C4CE62-0F74-47EF-9FAF-726FC114389A}" type="slidenum">
              <a:rPr lang="en-IN" smtClean="0"/>
              <a:t>10</a:t>
            </a:fld>
            <a:endParaRPr lang="en-IN"/>
          </a:p>
        </p:txBody>
      </p:sp>
    </p:spTree>
    <p:extLst>
      <p:ext uri="{BB962C8B-B14F-4D97-AF65-F5344CB8AC3E}">
        <p14:creationId xmlns:p14="http://schemas.microsoft.com/office/powerpoint/2010/main" val="190221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62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9184" t="-112948" r="-1409" b="-162204"/>
            </a:stretch>
          </a:blipFill>
        </p:spPr>
      </p:sp>
      <p:sp>
        <p:nvSpPr>
          <p:cNvPr id="3" name="TextBox 3"/>
          <p:cNvSpPr txBox="1"/>
          <p:nvPr/>
        </p:nvSpPr>
        <p:spPr>
          <a:xfrm>
            <a:off x="9538069" y="3076560"/>
            <a:ext cx="7702181" cy="3539430"/>
          </a:xfrm>
          <a:prstGeom prst="rect">
            <a:avLst/>
          </a:prstGeom>
        </p:spPr>
        <p:txBody>
          <a:bodyPr lIns="0" tIns="0" rIns="0" bIns="0" rtlCol="0" anchor="t">
            <a:spAutoFit/>
          </a:bodyPr>
          <a:lstStyle/>
          <a:p>
            <a:pPr algn="ctr">
              <a:lnSpc>
                <a:spcPts val="13802"/>
              </a:lnSpc>
            </a:pPr>
            <a:r>
              <a:rPr lang="en-US" sz="10400" spc="-315" dirty="0" smtClean="0">
                <a:solidFill>
                  <a:srgbClr val="D40C0C"/>
                </a:solidFill>
                <a:latin typeface="Agency FB" pitchFamily="34" charset="0"/>
                <a:ea typeface="AC Compacta"/>
                <a:cs typeface="AC Compacta"/>
                <a:sym typeface="AC Compacta"/>
              </a:rPr>
              <a:t>STOICHKOV’S</a:t>
            </a:r>
            <a:endParaRPr lang="en-US" sz="10400" spc="-315" dirty="0">
              <a:solidFill>
                <a:srgbClr val="D40C0C"/>
              </a:solidFill>
              <a:latin typeface="Agency FB" pitchFamily="34" charset="0"/>
              <a:ea typeface="AC Compacta"/>
              <a:cs typeface="AC Compacta"/>
              <a:sym typeface="AC Compacta"/>
            </a:endParaRPr>
          </a:p>
          <a:p>
            <a:pPr marL="0" lvl="0" indent="0" algn="ctr">
              <a:lnSpc>
                <a:spcPts val="13802"/>
              </a:lnSpc>
            </a:pPr>
            <a:r>
              <a:rPr lang="en-US" sz="10400" spc="-315" dirty="0">
                <a:solidFill>
                  <a:srgbClr val="D40C0C"/>
                </a:solidFill>
                <a:latin typeface="Agency FB" pitchFamily="34" charset="0"/>
                <a:ea typeface="AC Compacta"/>
                <a:cs typeface="AC Compacta"/>
                <a:sym typeface="AC Compacta"/>
              </a:rPr>
              <a:t> </a:t>
            </a:r>
            <a:r>
              <a:rPr lang="en-US" sz="10400" spc="-315" dirty="0" smtClean="0">
                <a:solidFill>
                  <a:srgbClr val="D40C0C"/>
                </a:solidFill>
                <a:latin typeface="Agency FB" pitchFamily="34" charset="0"/>
                <a:ea typeface="AC Compacta"/>
                <a:cs typeface="AC Compacta"/>
                <a:sym typeface="AC Compacta"/>
              </a:rPr>
              <a:t>                       </a:t>
            </a:r>
            <a:r>
              <a:rPr lang="en-US" sz="10400" spc="-315" dirty="0" smtClean="0">
                <a:solidFill>
                  <a:srgbClr val="D40C0C"/>
                </a:solidFill>
                <a:latin typeface="Agency FB" pitchFamily="34" charset="0"/>
                <a:ea typeface="AC Compacta"/>
                <a:cs typeface="AC Compacta"/>
                <a:sym typeface="AC Compacta"/>
              </a:rPr>
              <a:t>CASE</a:t>
            </a:r>
            <a:endParaRPr lang="en-US" sz="10400" spc="-315" dirty="0">
              <a:solidFill>
                <a:srgbClr val="D40C0C"/>
              </a:solidFill>
              <a:latin typeface="Agency FB" pitchFamily="34" charset="0"/>
              <a:ea typeface="AC Compacta"/>
              <a:cs typeface="AC Compacta"/>
              <a:sym typeface="AC Compacta"/>
            </a:endParaRPr>
          </a:p>
        </p:txBody>
      </p:sp>
      <p:sp>
        <p:nvSpPr>
          <p:cNvPr id="4" name="TextBox 4"/>
          <p:cNvSpPr txBox="1"/>
          <p:nvPr/>
        </p:nvSpPr>
        <p:spPr>
          <a:xfrm>
            <a:off x="10744144" y="1434488"/>
            <a:ext cx="6496106" cy="769441"/>
          </a:xfrm>
          <a:prstGeom prst="rect">
            <a:avLst/>
          </a:prstGeom>
        </p:spPr>
        <p:txBody>
          <a:bodyPr lIns="0" tIns="0" rIns="0" bIns="0" rtlCol="0" anchor="t">
            <a:spAutoFit/>
          </a:bodyPr>
          <a:lstStyle/>
          <a:p>
            <a:pPr algn="ctr">
              <a:lnSpc>
                <a:spcPts val="2999"/>
              </a:lnSpc>
            </a:pPr>
            <a:r>
              <a:rPr lang="en-US" sz="2499" b="1" spc="24" dirty="0">
                <a:solidFill>
                  <a:srgbClr val="000000">
                    <a:alpha val="81961"/>
                  </a:srgbClr>
                </a:solidFill>
                <a:latin typeface="Sitka Text Semibold" pitchFamily="2" charset="0"/>
                <a:ea typeface="TT Mussels"/>
                <a:cs typeface="TT Mussels"/>
                <a:sym typeface="TT Mussels"/>
              </a:rPr>
              <a:t>A RATHNA KAMAL’S WRITINGS </a:t>
            </a:r>
          </a:p>
          <a:p>
            <a:pPr marL="0" lvl="0" indent="0" algn="ctr">
              <a:lnSpc>
                <a:spcPts val="2999"/>
              </a:lnSpc>
              <a:spcBef>
                <a:spcPct val="0"/>
              </a:spcBef>
            </a:pPr>
            <a:r>
              <a:rPr lang="en-US" sz="2499" b="1" spc="24" dirty="0">
                <a:solidFill>
                  <a:srgbClr val="000000">
                    <a:alpha val="81961"/>
                  </a:srgbClr>
                </a:solidFill>
                <a:latin typeface="Sitka Text Semibold" pitchFamily="2" charset="0"/>
                <a:ea typeface="TT Mussels"/>
                <a:cs typeface="TT Mussels"/>
                <a:sym typeface="TT Mussels"/>
              </a:rPr>
              <a:t>PRESENTS</a:t>
            </a:r>
          </a:p>
        </p:txBody>
      </p:sp>
      <p:sp>
        <p:nvSpPr>
          <p:cNvPr id="5" name="TextBox 5"/>
          <p:cNvSpPr txBox="1"/>
          <p:nvPr/>
        </p:nvSpPr>
        <p:spPr>
          <a:xfrm>
            <a:off x="11661470" y="6957393"/>
            <a:ext cx="4661455" cy="1538883"/>
          </a:xfrm>
          <a:prstGeom prst="rect">
            <a:avLst/>
          </a:prstGeom>
        </p:spPr>
        <p:txBody>
          <a:bodyPr lIns="0" tIns="0" rIns="0" bIns="0" rtlCol="0" anchor="t">
            <a:spAutoFit/>
          </a:bodyPr>
          <a:lstStyle/>
          <a:p>
            <a:pPr algn="ctr">
              <a:lnSpc>
                <a:spcPts val="2999"/>
              </a:lnSpc>
            </a:pPr>
            <a:r>
              <a:rPr lang="en-US" sz="2499" spc="24" dirty="0">
                <a:solidFill>
                  <a:srgbClr val="000000">
                    <a:alpha val="81961"/>
                  </a:srgbClr>
                </a:solidFill>
                <a:latin typeface="Sitka Text" pitchFamily="2" charset="0"/>
                <a:ea typeface="TT Mussels"/>
                <a:cs typeface="TT Mussels"/>
                <a:sym typeface="TT Mussels"/>
              </a:rPr>
              <a:t>AN INVESTIGATIVE FILE</a:t>
            </a:r>
          </a:p>
          <a:p>
            <a:pPr algn="ctr">
              <a:lnSpc>
                <a:spcPts val="2999"/>
              </a:lnSpc>
            </a:pPr>
            <a:endParaRPr lang="en-US" sz="2499" spc="24" dirty="0">
              <a:solidFill>
                <a:srgbClr val="000000">
                  <a:alpha val="81961"/>
                </a:srgbClr>
              </a:solidFill>
              <a:latin typeface="TT Mussels"/>
              <a:ea typeface="TT Mussels"/>
              <a:cs typeface="TT Mussels"/>
              <a:sym typeface="TT Mussels"/>
            </a:endParaRPr>
          </a:p>
          <a:p>
            <a:pPr marL="0" lvl="0" indent="0" algn="ctr">
              <a:lnSpc>
                <a:spcPts val="2999"/>
              </a:lnSpc>
            </a:pPr>
            <a:r>
              <a:rPr lang="en-US" sz="2499" spc="24" dirty="0">
                <a:solidFill>
                  <a:srgbClr val="000000">
                    <a:alpha val="81961"/>
                  </a:srgbClr>
                </a:solidFill>
                <a:latin typeface="Lucida Bright" pitchFamily="18" charset="0"/>
                <a:ea typeface="TT Mussels"/>
                <a:cs typeface="TT Mussels"/>
                <a:sym typeface="TT Mussels"/>
              </a:rPr>
              <a:t>CHAPTER 2 </a:t>
            </a:r>
            <a:r>
              <a:rPr lang="en-US" sz="2499" spc="24" dirty="0">
                <a:solidFill>
                  <a:schemeClr val="tx2">
                    <a:lumMod val="75000"/>
                  </a:schemeClr>
                </a:solidFill>
                <a:latin typeface="Lucida Bright" pitchFamily="18" charset="0"/>
                <a:ea typeface="TT Mussels"/>
                <a:cs typeface="TT Mussels"/>
                <a:sym typeface="TT Mussels"/>
              </a:rPr>
              <a:t>- </a:t>
            </a:r>
            <a:r>
              <a:rPr lang="en-US" sz="2499" spc="24" dirty="0">
                <a:solidFill>
                  <a:schemeClr val="tx2">
                    <a:lumMod val="75000"/>
                  </a:schemeClr>
                </a:solidFill>
                <a:latin typeface="Algerian" pitchFamily="82" charset="0"/>
                <a:ea typeface="TT Mussels"/>
                <a:cs typeface="TT Mussels"/>
                <a:sym typeface="TT Mussels"/>
              </a:rPr>
              <a:t>VARIABLES</a:t>
            </a:r>
            <a:r>
              <a:rPr lang="en-US" sz="2499" spc="24" dirty="0">
                <a:solidFill>
                  <a:schemeClr val="tx2">
                    <a:lumMod val="75000"/>
                  </a:schemeClr>
                </a:solidFill>
                <a:latin typeface="Lucida Bright" pitchFamily="18" charset="0"/>
                <a:ea typeface="TT Mussels"/>
                <a:cs typeface="TT Mussels"/>
                <a:sym typeface="TT Mussels"/>
              </a:rPr>
              <a:t> </a:t>
            </a:r>
            <a:r>
              <a:rPr lang="en-US" sz="2499" spc="24" dirty="0">
                <a:solidFill>
                  <a:srgbClr val="000000">
                    <a:alpha val="81961"/>
                  </a:srgbClr>
                </a:solidFill>
                <a:latin typeface="Lucida Bright" pitchFamily="18" charset="0"/>
                <a:ea typeface="TT Mussels"/>
                <a:cs typeface="TT Mussels"/>
                <a:sym typeface="TT Mussels"/>
              </a:rPr>
              <a:t>AND </a:t>
            </a:r>
            <a:r>
              <a:rPr lang="en-US" sz="2499" spc="24" dirty="0">
                <a:solidFill>
                  <a:srgbClr val="C00000">
                    <a:alpha val="81961"/>
                  </a:srgbClr>
                </a:solidFill>
                <a:latin typeface="Footlight MT Light" pitchFamily="18" charset="0"/>
                <a:ea typeface="TT Mussels"/>
                <a:cs typeface="TT Mussels"/>
                <a:sym typeface="TT Mussels"/>
              </a:rPr>
              <a:t>CONSTANT</a:t>
            </a:r>
          </a:p>
        </p:txBody>
      </p:sp>
    </p:spTree>
  </p:cSld>
  <p:clrMapOvr>
    <a:masterClrMapping/>
  </p:clrMapOvr>
  <mc:AlternateContent xmlns:mc="http://schemas.openxmlformats.org/markup-compatibility/2006">
    <mc:Choice xmlns:p14="http://schemas.microsoft.com/office/powerpoint/2010/main" Requires="p14">
      <p:transition spd="slow" p14:dur="2750">
        <p:randomBar dir="vert"/>
      </p:transition>
    </mc:Choice>
    <mc:Fallback>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250"/>
                                        <p:tgtEl>
                                          <p:spTgt spid="3">
                                            <p:txEl>
                                              <p:pRg st="0" end="0"/>
                                            </p:txEl>
                                          </p:spTgt>
                                        </p:tgtEl>
                                      </p:cBhvr>
                                    </p:animEffect>
                                  </p:childTnLst>
                                </p:cTn>
                              </p:par>
                              <p:par>
                                <p:cTn id="8" presetID="47" presetClass="entr" presetSubtype="0" fill="hold" nodeType="withEffect">
                                  <p:stCondLst>
                                    <p:cond delay="150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250"/>
                                        <p:tgtEl>
                                          <p:spTgt spid="3">
                                            <p:txEl>
                                              <p:pRg st="1" end="1"/>
                                            </p:txEl>
                                          </p:spTgt>
                                        </p:tgtEl>
                                      </p:cBhvr>
                                    </p:animEffect>
                                    <p:anim calcmode="lin" valueType="num">
                                      <p:cBhvr>
                                        <p:cTn id="11" dur="225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2" dur="2250" fill="hold"/>
                                        <p:tgtEl>
                                          <p:spTgt spid="3">
                                            <p:txEl>
                                              <p:pRg st="1" end="1"/>
                                            </p:txEl>
                                          </p:spTgt>
                                        </p:tgtEl>
                                        <p:attrNameLst>
                                          <p:attrName>ppt_y</p:attrName>
                                        </p:attrNameLst>
                                      </p:cBhvr>
                                      <p:tavLst>
                                        <p:tav tm="0">
                                          <p:val>
                                            <p:strVal val="#ppt_y-.1"/>
                                          </p:val>
                                        </p:tav>
                                        <p:tav tm="100000">
                                          <p:val>
                                            <p:strVal val="#ppt_y"/>
                                          </p:val>
                                        </p:tav>
                                      </p:tavLst>
                                    </p:anim>
                                  </p:childTnLst>
                                </p:cTn>
                              </p:par>
                              <p:par>
                                <p:cTn id="13" presetID="14" presetClass="entr" presetSubtype="10" fill="hold" nodeType="withEffect">
                                  <p:stCondLst>
                                    <p:cond delay="150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randombar(horizontal)">
                                      <p:cBhvr>
                                        <p:cTn id="15" dur="2250"/>
                                        <p:tgtEl>
                                          <p:spTgt spid="4">
                                            <p:txEl>
                                              <p:pRg st="0" end="0"/>
                                            </p:txEl>
                                          </p:spTgt>
                                        </p:tgtEl>
                                      </p:cBhvr>
                                    </p:animEffect>
                                  </p:childTnLst>
                                </p:cTn>
                              </p:par>
                              <p:par>
                                <p:cTn id="16" presetID="14" presetClass="entr" presetSubtype="10" fill="hold" nodeType="withEffect">
                                  <p:stCondLst>
                                    <p:cond delay="150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8" dur="2250"/>
                                        <p:tgtEl>
                                          <p:spTgt spid="4">
                                            <p:txEl>
                                              <p:pRg st="1" end="1"/>
                                            </p:txEl>
                                          </p:spTgt>
                                        </p:tgtEl>
                                      </p:cBhvr>
                                    </p:animEffect>
                                  </p:childTnLst>
                                </p:cTn>
                              </p:par>
                              <p:par>
                                <p:cTn id="19" presetID="22" presetClass="entr" presetSubtype="8" fill="hold" nodeType="withEffect">
                                  <p:stCondLst>
                                    <p:cond delay="350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wipe(left)">
                                      <p:cBhvr>
                                        <p:cTn id="21" dur="1500"/>
                                        <p:tgtEl>
                                          <p:spTgt spid="5">
                                            <p:txEl>
                                              <p:pRg st="0" end="0"/>
                                            </p:txEl>
                                          </p:spTgt>
                                        </p:tgtEl>
                                      </p:cBhvr>
                                    </p:animEffect>
                                  </p:childTnLst>
                                </p:cTn>
                              </p:par>
                              <p:par>
                                <p:cTn id="22" presetID="6" presetClass="entr" presetSubtype="16" fill="hold" nodeType="withEffect">
                                  <p:stCondLst>
                                    <p:cond delay="475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circle(in)">
                                      <p:cBhvr>
                                        <p:cTn id="24" dur="20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1354" t="-38888" r="-781" b="-42685"/>
            </a:stretch>
          </a:blipFill>
        </p:spPr>
      </p:sp>
      <p:grpSp>
        <p:nvGrpSpPr>
          <p:cNvPr id="3" name="Group 3"/>
          <p:cNvGrpSpPr/>
          <p:nvPr/>
        </p:nvGrpSpPr>
        <p:grpSpPr>
          <a:xfrm>
            <a:off x="0" y="399915"/>
            <a:ext cx="7910923" cy="9323110"/>
            <a:chOff x="0" y="0"/>
            <a:chExt cx="10547897" cy="12430814"/>
          </a:xfrm>
        </p:grpSpPr>
        <p:pic>
          <p:nvPicPr>
            <p:cNvPr id="4" name="Picture 4"/>
            <p:cNvPicPr>
              <a:picLocks noChangeAspect="1"/>
            </p:cNvPicPr>
            <p:nvPr/>
          </p:nvPicPr>
          <p:blipFill>
            <a:blip r:embed="rId4"/>
            <a:srcRect l="7573" r="7573"/>
            <a:stretch>
              <a:fillRect/>
            </a:stretch>
          </p:blipFill>
          <p:spPr>
            <a:xfrm>
              <a:off x="0" y="0"/>
              <a:ext cx="10547897" cy="12430814"/>
            </a:xfrm>
            <a:prstGeom prst="rect">
              <a:avLst/>
            </a:prstGeom>
          </p:spPr>
        </p:pic>
      </p:grpSp>
      <p:sp>
        <p:nvSpPr>
          <p:cNvPr id="5" name="TextBox 5"/>
          <p:cNvSpPr txBox="1"/>
          <p:nvPr/>
        </p:nvSpPr>
        <p:spPr>
          <a:xfrm>
            <a:off x="7910923" y="333240"/>
            <a:ext cx="10116117" cy="9233297"/>
          </a:xfrm>
          <a:prstGeom prst="rect">
            <a:avLst/>
          </a:prstGeom>
        </p:spPr>
        <p:txBody>
          <a:bodyPr lIns="0" tIns="0" rIns="0" bIns="0" rtlCol="0" anchor="t">
            <a:spAutoFit/>
          </a:bodyPr>
          <a:lstStyle/>
          <a:p>
            <a:pPr algn="l">
              <a:lnSpc>
                <a:spcPts val="4024"/>
              </a:lnSpc>
            </a:pPr>
            <a:r>
              <a:rPr lang="en-US" sz="2000" dirty="0">
                <a:solidFill>
                  <a:srgbClr val="FFFFFF"/>
                </a:solidFill>
                <a:latin typeface="Copperplate Gothic Light" pitchFamily="34" charset="0"/>
                <a:ea typeface="TT Mussels"/>
                <a:cs typeface="TT Mussels"/>
                <a:sym typeface="TT Mussels"/>
              </a:rPr>
              <a:t>But then </a:t>
            </a:r>
            <a:r>
              <a:rPr lang="en-US" sz="2000" dirty="0">
                <a:solidFill>
                  <a:srgbClr val="D40C0C"/>
                </a:solidFill>
                <a:latin typeface="Copperplate Gothic Light" pitchFamily="34" charset="0"/>
                <a:ea typeface="TT Mussels"/>
                <a:cs typeface="TT Mussels"/>
                <a:sym typeface="TT Mussels"/>
              </a:rPr>
              <a:t>Alex </a:t>
            </a:r>
            <a:r>
              <a:rPr lang="en-US" sz="2000" dirty="0">
                <a:solidFill>
                  <a:srgbClr val="FFFFFF"/>
                </a:solidFill>
                <a:latin typeface="Copperplate Gothic Light" pitchFamily="34" charset="0"/>
                <a:ea typeface="TT Mussels"/>
                <a:cs typeface="TT Mussels"/>
                <a:sym typeface="TT Mussels"/>
              </a:rPr>
              <a:t>never took a single bribe from anyone, Doesn’t Drink or </a:t>
            </a:r>
            <a:r>
              <a:rPr lang="en-US" sz="2000" dirty="0" smtClean="0">
                <a:solidFill>
                  <a:srgbClr val="FFFFFF"/>
                </a:solidFill>
                <a:latin typeface="Copperplate Gothic Light" pitchFamily="34" charset="0"/>
                <a:ea typeface="TT Mussels"/>
                <a:cs typeface="TT Mussels"/>
                <a:sym typeface="TT Mussels"/>
              </a:rPr>
              <a:t>smoke </a:t>
            </a:r>
            <a:r>
              <a:rPr lang="en-US" sz="2000" dirty="0">
                <a:solidFill>
                  <a:srgbClr val="FFFFFF"/>
                </a:solidFill>
                <a:latin typeface="Copperplate Gothic Light" pitchFamily="34" charset="0"/>
                <a:ea typeface="TT Mussels"/>
                <a:cs typeface="TT Mussels"/>
                <a:sym typeface="TT Mussels"/>
              </a:rPr>
              <a:t>which might make him a ‘Saint’ cop to others , But people who knew him; that’s a whole different matter entirely.</a:t>
            </a:r>
          </a:p>
          <a:p>
            <a:pPr algn="l">
              <a:lnSpc>
                <a:spcPts val="4024"/>
              </a:lnSpc>
            </a:pPr>
            <a:r>
              <a:rPr lang="en-US" sz="2000" dirty="0">
                <a:solidFill>
                  <a:srgbClr val="FFFFFF"/>
                </a:solidFill>
                <a:latin typeface="Copperplate Gothic Light" pitchFamily="34" charset="0"/>
                <a:ea typeface="TT Mussels"/>
                <a:cs typeface="TT Mussels"/>
                <a:sym typeface="TT Mussels"/>
              </a:rPr>
              <a:t>That brings;</a:t>
            </a:r>
          </a:p>
          <a:p>
            <a:pPr algn="l">
              <a:lnSpc>
                <a:spcPts val="4024"/>
              </a:lnSpc>
            </a:pPr>
            <a:endParaRPr lang="en-US" sz="2000" dirty="0">
              <a:solidFill>
                <a:srgbClr val="FFFFFF"/>
              </a:solidFill>
              <a:latin typeface="Copperplate Gothic Light" pitchFamily="34" charset="0"/>
              <a:ea typeface="TT Mussels"/>
              <a:cs typeface="TT Mussels"/>
              <a:sym typeface="TT Mussels"/>
            </a:endParaRPr>
          </a:p>
          <a:p>
            <a:pPr algn="l">
              <a:lnSpc>
                <a:spcPts val="4024"/>
              </a:lnSpc>
            </a:pPr>
            <a:r>
              <a:rPr lang="en-US" sz="2000" dirty="0">
                <a:solidFill>
                  <a:srgbClr val="FFFFFF"/>
                </a:solidFill>
                <a:latin typeface="Copperplate Gothic Light" pitchFamily="34" charset="0"/>
                <a:ea typeface="TT Mussels"/>
                <a:cs typeface="TT Mussels"/>
                <a:sym typeface="TT Mussels"/>
              </a:rPr>
              <a:t>We have a young detective who do not gives a </a:t>
            </a:r>
            <a:r>
              <a:rPr lang="en-US" sz="2000" dirty="0" err="1">
                <a:solidFill>
                  <a:srgbClr val="FFFFFF"/>
                </a:solidFill>
                <a:latin typeface="Copperplate Gothic Light" pitchFamily="34" charset="0"/>
                <a:ea typeface="TT Mussels"/>
                <a:cs typeface="TT Mussels"/>
                <a:sym typeface="TT Mussels"/>
              </a:rPr>
              <a:t>shitfuck</a:t>
            </a:r>
            <a:r>
              <a:rPr lang="en-US" sz="2000" dirty="0">
                <a:solidFill>
                  <a:srgbClr val="FFFFFF"/>
                </a:solidFill>
                <a:latin typeface="Copperplate Gothic Light" pitchFamily="34" charset="0"/>
                <a:ea typeface="TT Mussels"/>
                <a:cs typeface="TT Mussels"/>
                <a:sym typeface="TT Mussels"/>
              </a:rPr>
              <a:t> about the people around him or the society he lives on one side and on the other we have mob who wants to control everything in the society they live in and now both of them are heading towards collision.</a:t>
            </a:r>
          </a:p>
          <a:p>
            <a:pPr algn="l">
              <a:lnSpc>
                <a:spcPts val="4024"/>
              </a:lnSpc>
            </a:pPr>
            <a:r>
              <a:rPr lang="en-US" sz="2000" dirty="0">
                <a:solidFill>
                  <a:srgbClr val="FFFFFF"/>
                </a:solidFill>
                <a:latin typeface="Copperplate Gothic Light" pitchFamily="34" charset="0"/>
                <a:ea typeface="TT Mussels"/>
                <a:cs typeface="TT Mussels"/>
                <a:sym typeface="TT Mussels"/>
              </a:rPr>
              <a:t>Seems like a good B-line action movie but the dead ones say otherwise.</a:t>
            </a:r>
          </a:p>
          <a:p>
            <a:pPr algn="l">
              <a:lnSpc>
                <a:spcPts val="4024"/>
              </a:lnSpc>
            </a:pPr>
            <a:r>
              <a:rPr lang="en-US" sz="2000" dirty="0">
                <a:solidFill>
                  <a:srgbClr val="FFFFFF"/>
                </a:solidFill>
                <a:latin typeface="Copperplate Gothic Light" pitchFamily="34" charset="0"/>
                <a:ea typeface="TT Mussels"/>
                <a:cs typeface="TT Mussels"/>
                <a:sym typeface="TT Mussels"/>
              </a:rPr>
              <a:t>Which leaves ;</a:t>
            </a:r>
          </a:p>
          <a:p>
            <a:pPr algn="l">
              <a:lnSpc>
                <a:spcPts val="4024"/>
              </a:lnSpc>
            </a:pPr>
            <a:r>
              <a:rPr lang="en-US" sz="2000" dirty="0">
                <a:solidFill>
                  <a:srgbClr val="FFFFFF"/>
                </a:solidFill>
                <a:latin typeface="Copperplate Gothic Light" pitchFamily="34" charset="0"/>
                <a:ea typeface="TT Mussels"/>
                <a:cs typeface="TT Mussels"/>
                <a:sym typeface="TT Mussels"/>
              </a:rPr>
              <a:t>Why did </a:t>
            </a:r>
            <a:r>
              <a:rPr lang="en-US" sz="2000" dirty="0">
                <a:solidFill>
                  <a:srgbClr val="D40C0C"/>
                </a:solidFill>
                <a:latin typeface="Copperplate Gothic Light" pitchFamily="34" charset="0"/>
                <a:ea typeface="TT Mussels"/>
                <a:cs typeface="TT Mussels"/>
                <a:sym typeface="TT Mussels"/>
              </a:rPr>
              <a:t>Alex</a:t>
            </a:r>
            <a:r>
              <a:rPr lang="en-US" sz="2000" dirty="0">
                <a:solidFill>
                  <a:srgbClr val="FFFFFF"/>
                </a:solidFill>
                <a:latin typeface="Copperplate Gothic Light" pitchFamily="34" charset="0"/>
                <a:ea typeface="TT Mussels"/>
                <a:cs typeface="TT Mussels"/>
                <a:sym typeface="TT Mussels"/>
              </a:rPr>
              <a:t> went after the</a:t>
            </a:r>
            <a:r>
              <a:rPr lang="en-US" sz="2000" dirty="0">
                <a:solidFill>
                  <a:srgbClr val="FF914D"/>
                </a:solidFill>
                <a:latin typeface="Copperplate Gothic Light" pitchFamily="34" charset="0"/>
                <a:ea typeface="TT Mussels"/>
                <a:cs typeface="TT Mussels"/>
                <a:sym typeface="TT Mussels"/>
              </a:rPr>
              <a:t> Don’s son</a:t>
            </a:r>
            <a:r>
              <a:rPr lang="en-US" sz="2000" dirty="0">
                <a:solidFill>
                  <a:srgbClr val="FFFFFF"/>
                </a:solidFill>
                <a:latin typeface="Copperplate Gothic Light" pitchFamily="34" charset="0"/>
                <a:ea typeface="TT Mussels"/>
                <a:cs typeface="TT Mussels"/>
                <a:sym typeface="TT Mussels"/>
              </a:rPr>
              <a:t>?, What’s between them?,</a:t>
            </a:r>
          </a:p>
          <a:p>
            <a:pPr algn="l">
              <a:lnSpc>
                <a:spcPts val="4024"/>
              </a:lnSpc>
            </a:pPr>
            <a:r>
              <a:rPr lang="en-US" sz="2000" dirty="0">
                <a:solidFill>
                  <a:srgbClr val="FFFFFF"/>
                </a:solidFill>
                <a:latin typeface="Copperplate Gothic Light" pitchFamily="34" charset="0"/>
                <a:ea typeface="TT Mussels"/>
                <a:cs typeface="TT Mussels"/>
                <a:sym typeface="TT Mussels"/>
              </a:rPr>
              <a:t>What is the connection that links these two Different aspects together?.......</a:t>
            </a:r>
          </a:p>
          <a:p>
            <a:pPr algn="l">
              <a:lnSpc>
                <a:spcPts val="4024"/>
              </a:lnSpc>
            </a:pPr>
            <a:r>
              <a:rPr lang="en-US" sz="2000" dirty="0">
                <a:solidFill>
                  <a:srgbClr val="FFFFFF"/>
                </a:solidFill>
                <a:latin typeface="Copperplate Gothic Light" pitchFamily="34" charset="0"/>
                <a:ea typeface="TT Mussels"/>
                <a:cs typeface="TT Mussels"/>
                <a:sym typeface="TT Mussels"/>
              </a:rPr>
              <a:t>Maybe?.. Maybe....... That might be the reason, that’s the equation, </a:t>
            </a:r>
          </a:p>
          <a:p>
            <a:pPr algn="l">
              <a:lnSpc>
                <a:spcPts val="4024"/>
              </a:lnSpc>
            </a:pPr>
            <a:r>
              <a:rPr lang="en-US" sz="2000" dirty="0" smtClean="0">
                <a:solidFill>
                  <a:srgbClr val="FFFFFF"/>
                </a:solidFill>
                <a:latin typeface="Copperplate Gothic Light" pitchFamily="34" charset="0"/>
                <a:ea typeface="TT Mussels"/>
                <a:cs typeface="TT Mussels"/>
                <a:sym typeface="TT Mussels"/>
              </a:rPr>
              <a:t>Ha </a:t>
            </a:r>
            <a:r>
              <a:rPr lang="en-US" sz="2000" dirty="0" err="1" smtClean="0">
                <a:solidFill>
                  <a:srgbClr val="FFFFFF"/>
                </a:solidFill>
                <a:latin typeface="Copperplate Gothic Light" pitchFamily="34" charset="0"/>
                <a:ea typeface="TT Mussels"/>
                <a:cs typeface="TT Mussels"/>
                <a:sym typeface="TT Mussels"/>
              </a:rPr>
              <a:t>hahaahaaaaa</a:t>
            </a:r>
            <a:r>
              <a:rPr lang="en-US" sz="2000" dirty="0" smtClean="0">
                <a:solidFill>
                  <a:srgbClr val="FFFFFF"/>
                </a:solidFill>
                <a:latin typeface="Copperplate Gothic Light" pitchFamily="34" charset="0"/>
                <a:ea typeface="TT Mussels"/>
                <a:cs typeface="TT Mussels"/>
                <a:sym typeface="TT Mussels"/>
              </a:rPr>
              <a:t>(</a:t>
            </a:r>
            <a:r>
              <a:rPr lang="en-US" sz="2000" dirty="0" smtClean="0">
                <a:solidFill>
                  <a:srgbClr val="FFC000"/>
                </a:solidFill>
                <a:latin typeface="Copperplate Gothic Light" pitchFamily="34" charset="0"/>
                <a:ea typeface="TT Mussels"/>
                <a:cs typeface="TT Mussels"/>
                <a:sym typeface="TT Mussels"/>
              </a:rPr>
              <a:t>The Don Smiles</a:t>
            </a:r>
            <a:r>
              <a:rPr lang="en-US" sz="2000" dirty="0" smtClean="0">
                <a:solidFill>
                  <a:srgbClr val="FFFFFF"/>
                </a:solidFill>
                <a:latin typeface="Copperplate Gothic Light" pitchFamily="34" charset="0"/>
                <a:ea typeface="TT Mussels"/>
                <a:cs typeface="TT Mussels"/>
                <a:sym typeface="TT Mussels"/>
              </a:rPr>
              <a:t>)....</a:t>
            </a:r>
            <a:endParaRPr lang="en-US" sz="2000" dirty="0">
              <a:solidFill>
                <a:srgbClr val="FFFFFF"/>
              </a:solidFill>
              <a:latin typeface="Copperplate Gothic Light" pitchFamily="34" charset="0"/>
              <a:ea typeface="TT Mussels"/>
              <a:cs typeface="TT Mussels"/>
              <a:sym typeface="TT Mussels"/>
            </a:endParaRPr>
          </a:p>
          <a:p>
            <a:pPr algn="l">
              <a:lnSpc>
                <a:spcPts val="4024"/>
              </a:lnSpc>
            </a:pPr>
            <a:endParaRPr lang="en-US" sz="2874" dirty="0">
              <a:solidFill>
                <a:srgbClr val="FFFFFF"/>
              </a:solidFill>
              <a:latin typeface="TT Mussels"/>
              <a:ea typeface="TT Mussels"/>
              <a:cs typeface="TT Mussels"/>
              <a:sym typeface="TT Mussels"/>
            </a:endParaRPr>
          </a:p>
          <a:p>
            <a:pPr marL="0" lvl="0" indent="0" algn="l">
              <a:lnSpc>
                <a:spcPts val="4024"/>
              </a:lnSpc>
              <a:spcBef>
                <a:spcPct val="0"/>
              </a:spcBef>
            </a:pPr>
            <a:r>
              <a:rPr lang="en-US" sz="3600" dirty="0">
                <a:solidFill>
                  <a:srgbClr val="C00000"/>
                </a:solidFill>
                <a:latin typeface="Agency FB" pitchFamily="34" charset="0"/>
                <a:ea typeface="TT Mussels"/>
                <a:cs typeface="TT Mussels"/>
                <a:sym typeface="TT Mussels"/>
              </a:rPr>
              <a:t>Case Continues.   </a:t>
            </a:r>
          </a:p>
        </p:txBody>
      </p:sp>
    </p:spTree>
  </p:cSld>
  <p:clrMapOvr>
    <a:masterClrMapping/>
  </p:clrMapOvr>
  <mc:AlternateContent xmlns:mc="http://schemas.openxmlformats.org/markup-compatibility/2006">
    <mc:Choice xmlns:p14="http://schemas.microsoft.com/office/powerpoint/2010/main" Requires="p14">
      <p:transition spd="slow" p14:dur="2500">
        <p:wipe dir="u"/>
      </p:transition>
    </mc:Choice>
    <mc:Fallback>
      <p:transition spd="slow">
        <p:wipe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2000"/>
                                        <p:tgtEl>
                                          <p:spTgt spid="5">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0" dur="2000"/>
                                        <p:tgtEl>
                                          <p:spTgt spid="5">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3" dur="2000"/>
                                        <p:tgtEl>
                                          <p:spTgt spid="5">
                                            <p:txEl>
                                              <p:pRg st="3" end="3"/>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5">
                                            <p:txEl>
                                              <p:pRg st="4" end="4"/>
                                            </p:txEl>
                                          </p:spTgt>
                                        </p:tgtEl>
                                        <p:attrNameLst>
                                          <p:attrName>style.visibility</p:attrName>
                                        </p:attrNameLst>
                                      </p:cBhvr>
                                      <p:to>
                                        <p:strVal val="visible"/>
                                      </p:to>
                                    </p:set>
                                    <p:animEffect transition="in" filter="randombar(horizontal)">
                                      <p:cBhvr>
                                        <p:cTn id="16" dur="2000"/>
                                        <p:tgtEl>
                                          <p:spTgt spid="5">
                                            <p:txEl>
                                              <p:pRg st="4" end="4"/>
                                            </p:txEl>
                                          </p:spTgt>
                                        </p:tgtEl>
                                      </p:cBhvr>
                                    </p:animEffect>
                                  </p:childTnLst>
                                </p:cTn>
                              </p:par>
                              <p:par>
                                <p:cTn id="17" presetID="42" presetClass="entr" presetSubtype="0" fill="hold" nodeType="withEffect">
                                  <p:stCondLst>
                                    <p:cond delay="225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2000"/>
                                        <p:tgtEl>
                                          <p:spTgt spid="3"/>
                                        </p:tgtEl>
                                      </p:cBhvr>
                                    </p:animEffect>
                                    <p:anim calcmode="lin" valueType="num">
                                      <p:cBhvr>
                                        <p:cTn id="20" dur="2000" fill="hold"/>
                                        <p:tgtEl>
                                          <p:spTgt spid="3"/>
                                        </p:tgtEl>
                                        <p:attrNameLst>
                                          <p:attrName>ppt_x</p:attrName>
                                        </p:attrNameLst>
                                      </p:cBhvr>
                                      <p:tavLst>
                                        <p:tav tm="0">
                                          <p:val>
                                            <p:strVal val="#ppt_x"/>
                                          </p:val>
                                        </p:tav>
                                        <p:tav tm="100000">
                                          <p:val>
                                            <p:strVal val="#ppt_x"/>
                                          </p:val>
                                        </p:tav>
                                      </p:tavLst>
                                    </p:anim>
                                    <p:anim calcmode="lin" valueType="num">
                                      <p:cBhvr>
                                        <p:cTn id="21" dur="2000" fill="hold"/>
                                        <p:tgtEl>
                                          <p:spTgt spid="3"/>
                                        </p:tgtEl>
                                        <p:attrNameLst>
                                          <p:attrName>ppt_y</p:attrName>
                                        </p:attrNameLst>
                                      </p:cBhvr>
                                      <p:tavLst>
                                        <p:tav tm="0">
                                          <p:val>
                                            <p:strVal val="#ppt_y+.1"/>
                                          </p:val>
                                        </p:tav>
                                        <p:tav tm="100000">
                                          <p:val>
                                            <p:strVal val="#ppt_y"/>
                                          </p:val>
                                        </p:tav>
                                      </p:tavLst>
                                    </p:anim>
                                  </p:childTnLst>
                                </p:cTn>
                              </p:par>
                              <p:par>
                                <p:cTn id="22" presetID="16" presetClass="entr" presetSubtype="42" fill="hold" nodeType="withEffect">
                                  <p:stCondLst>
                                    <p:cond delay="375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barn(outHorizontal)">
                                      <p:cBhvr>
                                        <p:cTn id="24" dur="2250"/>
                                        <p:tgtEl>
                                          <p:spTgt spid="5">
                                            <p:txEl>
                                              <p:pRg st="5" end="5"/>
                                            </p:txEl>
                                          </p:spTgt>
                                        </p:tgtEl>
                                      </p:cBhvr>
                                    </p:animEffect>
                                  </p:childTnLst>
                                </p:cTn>
                              </p:par>
                              <p:par>
                                <p:cTn id="25" presetID="16" presetClass="entr" presetSubtype="42" fill="hold" nodeType="withEffect">
                                  <p:stCondLst>
                                    <p:cond delay="375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barn(outHorizontal)">
                                      <p:cBhvr>
                                        <p:cTn id="27" dur="2250"/>
                                        <p:tgtEl>
                                          <p:spTgt spid="5">
                                            <p:txEl>
                                              <p:pRg st="6" end="6"/>
                                            </p:txEl>
                                          </p:spTgt>
                                        </p:tgtEl>
                                      </p:cBhvr>
                                    </p:animEffect>
                                  </p:childTnLst>
                                </p:cTn>
                              </p:par>
                              <p:par>
                                <p:cTn id="28" presetID="16" presetClass="entr" presetSubtype="42" fill="hold" nodeType="withEffect">
                                  <p:stCondLst>
                                    <p:cond delay="3750"/>
                                  </p:stCondLst>
                                  <p:childTnLst>
                                    <p:set>
                                      <p:cBhvr>
                                        <p:cTn id="29" dur="1" fill="hold">
                                          <p:stCondLst>
                                            <p:cond delay="0"/>
                                          </p:stCondLst>
                                        </p:cTn>
                                        <p:tgtEl>
                                          <p:spTgt spid="5">
                                            <p:txEl>
                                              <p:pRg st="7" end="7"/>
                                            </p:txEl>
                                          </p:spTgt>
                                        </p:tgtEl>
                                        <p:attrNameLst>
                                          <p:attrName>style.visibility</p:attrName>
                                        </p:attrNameLst>
                                      </p:cBhvr>
                                      <p:to>
                                        <p:strVal val="visible"/>
                                      </p:to>
                                    </p:set>
                                    <p:animEffect transition="in" filter="barn(outHorizontal)">
                                      <p:cBhvr>
                                        <p:cTn id="30" dur="2250"/>
                                        <p:tgtEl>
                                          <p:spTgt spid="5">
                                            <p:txEl>
                                              <p:pRg st="7" end="7"/>
                                            </p:txEl>
                                          </p:spTgt>
                                        </p:tgtEl>
                                      </p:cBhvr>
                                    </p:animEffect>
                                  </p:childTnLst>
                                </p:cTn>
                              </p:par>
                              <p:par>
                                <p:cTn id="31" presetID="10" presetClass="entr" presetSubtype="0" fill="hold" nodeType="withEffect">
                                  <p:stCondLst>
                                    <p:cond delay="7250"/>
                                  </p:stCondLst>
                                  <p:childTnLst>
                                    <p:set>
                                      <p:cBhvr>
                                        <p:cTn id="32" dur="1" fill="hold">
                                          <p:stCondLst>
                                            <p:cond delay="0"/>
                                          </p:stCondLst>
                                        </p:cTn>
                                        <p:tgtEl>
                                          <p:spTgt spid="5">
                                            <p:txEl>
                                              <p:pRg st="8" end="8"/>
                                            </p:txEl>
                                          </p:spTgt>
                                        </p:tgtEl>
                                        <p:attrNameLst>
                                          <p:attrName>style.visibility</p:attrName>
                                        </p:attrNameLst>
                                      </p:cBhvr>
                                      <p:to>
                                        <p:strVal val="visible"/>
                                      </p:to>
                                    </p:set>
                                    <p:animEffect transition="in" filter="fade">
                                      <p:cBhvr>
                                        <p:cTn id="33" dur="2250"/>
                                        <p:tgtEl>
                                          <p:spTgt spid="5">
                                            <p:txEl>
                                              <p:pRg st="8" end="8"/>
                                            </p:txEl>
                                          </p:spTgt>
                                        </p:tgtEl>
                                      </p:cBhvr>
                                    </p:animEffect>
                                  </p:childTnLst>
                                </p:cTn>
                              </p:par>
                              <p:par>
                                <p:cTn id="34" presetID="10" presetClass="entr" presetSubtype="0" fill="hold" nodeType="withEffect">
                                  <p:stCondLst>
                                    <p:cond delay="7250"/>
                                  </p:stCondLst>
                                  <p:childTnLst>
                                    <p:set>
                                      <p:cBhvr>
                                        <p:cTn id="35" dur="1" fill="hold">
                                          <p:stCondLst>
                                            <p:cond delay="0"/>
                                          </p:stCondLst>
                                        </p:cTn>
                                        <p:tgtEl>
                                          <p:spTgt spid="5">
                                            <p:txEl>
                                              <p:pRg st="9" end="9"/>
                                            </p:txEl>
                                          </p:spTgt>
                                        </p:tgtEl>
                                        <p:attrNameLst>
                                          <p:attrName>style.visibility</p:attrName>
                                        </p:attrNameLst>
                                      </p:cBhvr>
                                      <p:to>
                                        <p:strVal val="visible"/>
                                      </p:to>
                                    </p:set>
                                    <p:animEffect transition="in" filter="fade">
                                      <p:cBhvr>
                                        <p:cTn id="36" dur="2250"/>
                                        <p:tgtEl>
                                          <p:spTgt spid="5">
                                            <p:txEl>
                                              <p:pRg st="9" end="9"/>
                                            </p:txEl>
                                          </p:spTgt>
                                        </p:tgtEl>
                                      </p:cBhvr>
                                    </p:animEffect>
                                  </p:childTnLst>
                                </p:cTn>
                              </p:par>
                              <p:par>
                                <p:cTn id="37" presetID="6" presetClass="entr" presetSubtype="16" fill="hold" nodeType="withEffect">
                                  <p:stCondLst>
                                    <p:cond delay="12000"/>
                                  </p:stCondLst>
                                  <p:childTnLst>
                                    <p:set>
                                      <p:cBhvr>
                                        <p:cTn id="38" dur="1" fill="hold">
                                          <p:stCondLst>
                                            <p:cond delay="0"/>
                                          </p:stCondLst>
                                        </p:cTn>
                                        <p:tgtEl>
                                          <p:spTgt spid="5">
                                            <p:txEl>
                                              <p:pRg st="11" end="11"/>
                                            </p:txEl>
                                          </p:spTgt>
                                        </p:tgtEl>
                                        <p:attrNameLst>
                                          <p:attrName>style.visibility</p:attrName>
                                        </p:attrNameLst>
                                      </p:cBhvr>
                                      <p:to>
                                        <p:strVal val="visible"/>
                                      </p:to>
                                    </p:set>
                                    <p:animEffect transition="in" filter="circle(in)">
                                      <p:cBhvr>
                                        <p:cTn id="39" dur="20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l="-1354" t="-38888" r="-781" b="-42685"/>
            </a:stretch>
          </a:blipFill>
        </p:spPr>
      </p:sp>
      <p:grpSp>
        <p:nvGrpSpPr>
          <p:cNvPr id="3" name="Group 3"/>
          <p:cNvGrpSpPr/>
          <p:nvPr/>
        </p:nvGrpSpPr>
        <p:grpSpPr>
          <a:xfrm>
            <a:off x="11772658" y="92484"/>
            <a:ext cx="6515342" cy="10102032"/>
            <a:chOff x="0" y="0"/>
            <a:chExt cx="8687123" cy="13469376"/>
          </a:xfrm>
        </p:grpSpPr>
        <p:pic>
          <p:nvPicPr>
            <p:cNvPr id="4" name="Picture 4"/>
            <p:cNvPicPr>
              <a:picLocks noChangeAspect="1"/>
            </p:cNvPicPr>
            <p:nvPr/>
          </p:nvPicPr>
          <p:blipFill>
            <a:blip r:embed="rId3"/>
            <a:srcRect l="1598" r="1598"/>
            <a:stretch>
              <a:fillRect/>
            </a:stretch>
          </p:blipFill>
          <p:spPr>
            <a:xfrm>
              <a:off x="0" y="0"/>
              <a:ext cx="8687123" cy="13469376"/>
            </a:xfrm>
            <a:prstGeom prst="rect">
              <a:avLst/>
            </a:prstGeom>
          </p:spPr>
        </p:pic>
      </p:grpSp>
      <p:sp>
        <p:nvSpPr>
          <p:cNvPr id="5" name="TextBox 5"/>
          <p:cNvSpPr txBox="1"/>
          <p:nvPr/>
        </p:nvSpPr>
        <p:spPr>
          <a:xfrm>
            <a:off x="2731394" y="2511425"/>
            <a:ext cx="5331919" cy="3354957"/>
          </a:xfrm>
          <a:prstGeom prst="rect">
            <a:avLst/>
          </a:prstGeom>
        </p:spPr>
        <p:txBody>
          <a:bodyPr lIns="0" tIns="0" rIns="0" bIns="0" rtlCol="0" anchor="t">
            <a:spAutoFit/>
          </a:bodyPr>
          <a:lstStyle/>
          <a:p>
            <a:pPr algn="l">
              <a:lnSpc>
                <a:spcPts val="3779"/>
              </a:lnSpc>
            </a:pPr>
            <a:r>
              <a:rPr lang="en-US" sz="4400" dirty="0">
                <a:solidFill>
                  <a:srgbClr val="FFFFFF"/>
                </a:solidFill>
                <a:latin typeface="Agency FB" pitchFamily="34" charset="0"/>
                <a:ea typeface="TT Mussels"/>
                <a:cs typeface="TT Mussels"/>
                <a:sym typeface="TT Mussels"/>
              </a:rPr>
              <a:t>I hope the story meet your requirements, If or If not Thank you for taking time to read My short story; I have much more if you needed. Best Regards. </a:t>
            </a:r>
          </a:p>
          <a:p>
            <a:pPr marL="0" lvl="0" indent="0" algn="l">
              <a:lnSpc>
                <a:spcPts val="3499"/>
              </a:lnSpc>
              <a:spcBef>
                <a:spcPct val="0"/>
              </a:spcBef>
            </a:pPr>
            <a:endParaRPr lang="en-US" sz="2699" dirty="0">
              <a:solidFill>
                <a:srgbClr val="FFFFFF"/>
              </a:solidFill>
              <a:latin typeface="TT Mussels"/>
              <a:ea typeface="TT Mussels"/>
              <a:cs typeface="TT Mussels"/>
              <a:sym typeface="TT Mussels"/>
            </a:endParaRPr>
          </a:p>
        </p:txBody>
      </p:sp>
      <p:sp>
        <p:nvSpPr>
          <p:cNvPr id="6" name="TextBox 6"/>
          <p:cNvSpPr txBox="1"/>
          <p:nvPr/>
        </p:nvSpPr>
        <p:spPr>
          <a:xfrm>
            <a:off x="6019800" y="6349536"/>
            <a:ext cx="5331919" cy="869405"/>
          </a:xfrm>
          <a:prstGeom prst="rect">
            <a:avLst/>
          </a:prstGeom>
        </p:spPr>
        <p:txBody>
          <a:bodyPr lIns="0" tIns="0" rIns="0" bIns="0" rtlCol="0" anchor="t">
            <a:spAutoFit/>
          </a:bodyPr>
          <a:lstStyle/>
          <a:p>
            <a:pPr algn="l">
              <a:lnSpc>
                <a:spcPts val="3499"/>
              </a:lnSpc>
            </a:pPr>
            <a:r>
              <a:rPr lang="en-US" sz="3600" b="1" dirty="0">
                <a:solidFill>
                  <a:srgbClr val="D40C0C"/>
                </a:solidFill>
                <a:latin typeface="STKaiti" pitchFamily="2" charset="-122"/>
                <a:ea typeface="STKaiti" pitchFamily="2" charset="-122"/>
                <a:cs typeface="TT Mussels Bold"/>
                <a:sym typeface="TT Mussels Bold"/>
              </a:rPr>
              <a:t>- </a:t>
            </a:r>
            <a:r>
              <a:rPr lang="en-US" sz="3600" b="1" dirty="0" err="1">
                <a:solidFill>
                  <a:srgbClr val="D40C0C"/>
                </a:solidFill>
                <a:latin typeface="STKaiti" pitchFamily="2" charset="-122"/>
                <a:ea typeface="STKaiti" pitchFamily="2" charset="-122"/>
                <a:cs typeface="TT Mussels Bold"/>
                <a:sym typeface="TT Mussels Bold"/>
              </a:rPr>
              <a:t>Rathna</a:t>
            </a:r>
            <a:r>
              <a:rPr lang="en-US" sz="3600" b="1" dirty="0">
                <a:solidFill>
                  <a:srgbClr val="D40C0C"/>
                </a:solidFill>
                <a:latin typeface="STKaiti" pitchFamily="2" charset="-122"/>
                <a:ea typeface="STKaiti" pitchFamily="2" charset="-122"/>
                <a:cs typeface="TT Mussels Bold"/>
                <a:sym typeface="TT Mussels Bold"/>
              </a:rPr>
              <a:t> </a:t>
            </a:r>
            <a:r>
              <a:rPr lang="en-US" sz="3600" b="1" dirty="0" err="1">
                <a:solidFill>
                  <a:srgbClr val="D40C0C"/>
                </a:solidFill>
                <a:latin typeface="STKaiti" pitchFamily="2" charset="-122"/>
                <a:ea typeface="STKaiti" pitchFamily="2" charset="-122"/>
                <a:cs typeface="TT Mussels Bold"/>
                <a:sym typeface="TT Mussels Bold"/>
              </a:rPr>
              <a:t>kamal</a:t>
            </a:r>
            <a:endParaRPr lang="en-US" sz="3600" b="1" dirty="0">
              <a:solidFill>
                <a:srgbClr val="D40C0C"/>
              </a:solidFill>
              <a:latin typeface="STKaiti" pitchFamily="2" charset="-122"/>
              <a:ea typeface="STKaiti" pitchFamily="2" charset="-122"/>
              <a:cs typeface="TT Mussels Bold"/>
              <a:sym typeface="TT Mussels Bold"/>
            </a:endParaRPr>
          </a:p>
          <a:p>
            <a:pPr marL="0" lvl="0" indent="0" algn="l">
              <a:lnSpc>
                <a:spcPts val="3499"/>
              </a:lnSpc>
              <a:spcBef>
                <a:spcPct val="0"/>
              </a:spcBef>
            </a:pPr>
            <a:endParaRPr lang="en-US" sz="2400" b="1" dirty="0">
              <a:solidFill>
                <a:srgbClr val="D40C0C"/>
              </a:solidFill>
              <a:latin typeface="TT Mussels Bold"/>
              <a:ea typeface="TT Mussels Bold"/>
              <a:cs typeface="TT Mussels Bold"/>
              <a:sym typeface="TT Mussels Bold"/>
            </a:endParaRPr>
          </a:p>
        </p:txBody>
      </p:sp>
    </p:spTree>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225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3000"/>
                                        <p:tgtEl>
                                          <p:spTgt spid="3"/>
                                        </p:tgtEl>
                                      </p:cBhvr>
                                    </p:animEffect>
                                  </p:childTnLst>
                                </p:cTn>
                              </p:par>
                              <p:par>
                                <p:cTn id="8" presetID="6" presetClass="entr" presetSubtype="16" fill="hold" nodeType="withEffect">
                                  <p:stCondLst>
                                    <p:cond delay="200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circle(in)">
                                      <p:cBhvr>
                                        <p:cTn id="10" dur="2500"/>
                                        <p:tgtEl>
                                          <p:spTgt spid="5">
                                            <p:txEl>
                                              <p:pRg st="0" end="0"/>
                                            </p:txEl>
                                          </p:spTgt>
                                        </p:tgtEl>
                                      </p:cBhvr>
                                    </p:animEffect>
                                  </p:childTnLst>
                                </p:cTn>
                              </p:par>
                              <p:par>
                                <p:cTn id="11" presetID="22" presetClass="entr" presetSubtype="1" fill="hold" nodeType="withEffect">
                                  <p:stCondLst>
                                    <p:cond delay="325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wipe(up)">
                                      <p:cBhvr>
                                        <p:cTn id="13" dur="2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8D8D8"/>
        </a:solidFill>
        <a:effectLst/>
      </p:bgPr>
    </p:bg>
    <p:spTree>
      <p:nvGrpSpPr>
        <p:cNvPr id="1" name=""/>
        <p:cNvGrpSpPr/>
        <p:nvPr/>
      </p:nvGrpSpPr>
      <p:grpSpPr>
        <a:xfrm>
          <a:off x="0" y="0"/>
          <a:ext cx="0" cy="0"/>
          <a:chOff x="0" y="0"/>
          <a:chExt cx="0" cy="0"/>
        </a:xfrm>
      </p:grpSpPr>
      <p:sp>
        <p:nvSpPr>
          <p:cNvPr id="2" name="TextBox 2"/>
          <p:cNvSpPr txBox="1"/>
          <p:nvPr/>
        </p:nvSpPr>
        <p:spPr>
          <a:xfrm>
            <a:off x="1028700" y="1939344"/>
            <a:ext cx="7276518" cy="1728165"/>
          </a:xfrm>
          <a:prstGeom prst="rect">
            <a:avLst/>
          </a:prstGeom>
        </p:spPr>
        <p:txBody>
          <a:bodyPr lIns="0" tIns="0" rIns="0" bIns="0" rtlCol="0" anchor="t">
            <a:spAutoFit/>
          </a:bodyPr>
          <a:lstStyle/>
          <a:p>
            <a:pPr marL="0" lvl="0" indent="0" algn="l">
              <a:lnSpc>
                <a:spcPts val="13294"/>
              </a:lnSpc>
              <a:spcBef>
                <a:spcPct val="0"/>
              </a:spcBef>
            </a:pPr>
            <a:r>
              <a:rPr lang="en-US" sz="10000" u="sng" strike="noStrike" spc="-303" dirty="0">
                <a:solidFill>
                  <a:srgbClr val="D40C0C"/>
                </a:solidFill>
                <a:latin typeface="Algerian" pitchFamily="82" charset="0"/>
                <a:ea typeface="AC Compacta"/>
                <a:cs typeface="AC Compacta"/>
                <a:sym typeface="AC Compacta"/>
              </a:rPr>
              <a:t>CONTACT</a:t>
            </a:r>
            <a:r>
              <a:rPr lang="en-US" sz="14450" u="none" strike="noStrike" spc="-303" dirty="0">
                <a:solidFill>
                  <a:srgbClr val="D40C0C"/>
                </a:solidFill>
                <a:latin typeface="AC Compacta"/>
                <a:ea typeface="AC Compacta"/>
                <a:cs typeface="AC Compacta"/>
                <a:sym typeface="AC Compacta"/>
              </a:rPr>
              <a:t> </a:t>
            </a:r>
          </a:p>
        </p:txBody>
      </p:sp>
      <p:grpSp>
        <p:nvGrpSpPr>
          <p:cNvPr id="3" name="Group 3"/>
          <p:cNvGrpSpPr/>
          <p:nvPr/>
        </p:nvGrpSpPr>
        <p:grpSpPr>
          <a:xfrm>
            <a:off x="10407252" y="307431"/>
            <a:ext cx="7771703" cy="9979569"/>
            <a:chOff x="0" y="0"/>
            <a:chExt cx="10362270" cy="13306092"/>
          </a:xfrm>
        </p:grpSpPr>
        <p:pic>
          <p:nvPicPr>
            <p:cNvPr id="4" name="Picture 4"/>
            <p:cNvPicPr>
              <a:picLocks noChangeAspect="1"/>
            </p:cNvPicPr>
            <p:nvPr/>
          </p:nvPicPr>
          <p:blipFill>
            <a:blip r:embed="rId2"/>
            <a:srcRect l="11061" r="11061"/>
            <a:stretch>
              <a:fillRect/>
            </a:stretch>
          </p:blipFill>
          <p:spPr>
            <a:xfrm>
              <a:off x="0" y="0"/>
              <a:ext cx="10362270" cy="13306092"/>
            </a:xfrm>
            <a:prstGeom prst="rect">
              <a:avLst/>
            </a:prstGeom>
          </p:spPr>
        </p:pic>
      </p:grpSp>
      <p:sp>
        <p:nvSpPr>
          <p:cNvPr id="5" name="TextBox 5"/>
          <p:cNvSpPr txBox="1"/>
          <p:nvPr/>
        </p:nvSpPr>
        <p:spPr>
          <a:xfrm>
            <a:off x="1028700" y="4792857"/>
            <a:ext cx="6525068" cy="436658"/>
          </a:xfrm>
          <a:prstGeom prst="rect">
            <a:avLst/>
          </a:prstGeom>
        </p:spPr>
        <p:txBody>
          <a:bodyPr lIns="0" tIns="0" rIns="0" bIns="0" rtlCol="0" anchor="t">
            <a:spAutoFit/>
          </a:bodyPr>
          <a:lstStyle/>
          <a:p>
            <a:pPr marL="0" lvl="0" indent="0" algn="l">
              <a:lnSpc>
                <a:spcPts val="3499"/>
              </a:lnSpc>
              <a:spcBef>
                <a:spcPct val="0"/>
              </a:spcBef>
            </a:pPr>
            <a:r>
              <a:rPr lang="en-US" sz="2800" dirty="0">
                <a:solidFill>
                  <a:srgbClr val="000000"/>
                </a:solidFill>
                <a:latin typeface="STKaiti" pitchFamily="2" charset="-122"/>
                <a:ea typeface="STKaiti" pitchFamily="2" charset="-122"/>
                <a:cs typeface="TT Mussels"/>
                <a:sym typeface="TT Mussels"/>
              </a:rPr>
              <a:t>Rathnakamaljonnalagadda2004@gmail.com</a:t>
            </a:r>
          </a:p>
        </p:txBody>
      </p:sp>
      <p:sp>
        <p:nvSpPr>
          <p:cNvPr id="6" name="TextBox 6"/>
          <p:cNvSpPr txBox="1"/>
          <p:nvPr/>
        </p:nvSpPr>
        <p:spPr>
          <a:xfrm>
            <a:off x="1028700" y="4311196"/>
            <a:ext cx="6525068" cy="422275"/>
          </a:xfrm>
          <a:prstGeom prst="rect">
            <a:avLst/>
          </a:prstGeom>
        </p:spPr>
        <p:txBody>
          <a:bodyPr lIns="0" tIns="0" rIns="0" bIns="0" rtlCol="0" anchor="t">
            <a:spAutoFit/>
          </a:bodyPr>
          <a:lstStyle/>
          <a:p>
            <a:pPr marL="0" lvl="0" indent="0" algn="l">
              <a:lnSpc>
                <a:spcPts val="3499"/>
              </a:lnSpc>
              <a:spcBef>
                <a:spcPct val="0"/>
              </a:spcBef>
            </a:pPr>
            <a:r>
              <a:rPr lang="en-US" sz="2499" b="1" dirty="0">
                <a:solidFill>
                  <a:srgbClr val="D40C0C"/>
                </a:solidFill>
                <a:latin typeface="TT Mussels Bold"/>
                <a:ea typeface="TT Mussels Bold"/>
                <a:cs typeface="TT Mussels Bold"/>
                <a:sym typeface="TT Mussels Bold"/>
              </a:rPr>
              <a:t>EMAIL</a:t>
            </a:r>
          </a:p>
        </p:txBody>
      </p:sp>
    </p:spTree>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750"/>
                                        <p:tgtEl>
                                          <p:spTgt spid="2">
                                            <p:txEl>
                                              <p:pRg st="0" end="0"/>
                                            </p:txEl>
                                          </p:spTgt>
                                        </p:tgtEl>
                                      </p:cBhvr>
                                    </p:animEffect>
                                    <p:anim calcmode="lin" valueType="num">
                                      <p:cBhvr>
                                        <p:cTn id="8" dur="175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75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22" presetClass="entr" presetSubtype="8" fill="hold" nodeType="withEffect">
                                  <p:stCondLst>
                                    <p:cond delay="250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left)">
                                      <p:cBhvr>
                                        <p:cTn id="12" dur="1750"/>
                                        <p:tgtEl>
                                          <p:spTgt spid="6">
                                            <p:txEl>
                                              <p:pRg st="0" end="0"/>
                                            </p:txEl>
                                          </p:spTgt>
                                        </p:tgtEl>
                                      </p:cBhvr>
                                    </p:animEffect>
                                  </p:childTnLst>
                                </p:cTn>
                              </p:par>
                              <p:par>
                                <p:cTn id="13" presetID="42" presetClass="entr" presetSubtype="0" fill="hold" nodeType="withEffect">
                                  <p:stCondLst>
                                    <p:cond delay="500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2250"/>
                                        <p:tgtEl>
                                          <p:spTgt spid="5">
                                            <p:txEl>
                                              <p:pRg st="0" end="0"/>
                                            </p:txEl>
                                          </p:spTgt>
                                        </p:tgtEl>
                                      </p:cBhvr>
                                    </p:animEffect>
                                    <p:anim calcmode="lin" valueType="num">
                                      <p:cBhvr>
                                        <p:cTn id="16" dur="225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7" dur="2250" fill="hold"/>
                                        <p:tgtEl>
                                          <p:spTgt spid="5">
                                            <p:txEl>
                                              <p:pRg st="0" end="0"/>
                                            </p:txEl>
                                          </p:spTgt>
                                        </p:tgtEl>
                                        <p:attrNameLst>
                                          <p:attrName>ppt_y</p:attrName>
                                        </p:attrNameLst>
                                      </p:cBhvr>
                                      <p:tavLst>
                                        <p:tav tm="0">
                                          <p:val>
                                            <p:strVal val="#ppt_y+.1"/>
                                          </p:val>
                                        </p:tav>
                                        <p:tav tm="100000">
                                          <p:val>
                                            <p:strVal val="#ppt_y"/>
                                          </p:val>
                                        </p:tav>
                                      </p:tavLst>
                                    </p:anim>
                                  </p:childTnLst>
                                </p:cTn>
                              </p:par>
                              <p:par>
                                <p:cTn id="18" presetID="14" presetClass="entr" presetSubtype="10" fill="hold" nodeType="withEffect">
                                  <p:stCondLst>
                                    <p:cond delay="2250"/>
                                  </p:stCondLst>
                                  <p:childTnLst>
                                    <p:set>
                                      <p:cBhvr>
                                        <p:cTn id="19" dur="1" fill="hold">
                                          <p:stCondLst>
                                            <p:cond delay="0"/>
                                          </p:stCondLst>
                                        </p:cTn>
                                        <p:tgtEl>
                                          <p:spTgt spid="3"/>
                                        </p:tgtEl>
                                        <p:attrNameLst>
                                          <p:attrName>style.visibility</p:attrName>
                                        </p:attrNameLst>
                                      </p:cBhvr>
                                      <p:to>
                                        <p:strVal val="visible"/>
                                      </p:to>
                                    </p:set>
                                    <p:animEffect transition="in" filter="randombar(horizontal)">
                                      <p:cBhvr>
                                        <p:cTn id="20" dur="2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54" t="-38888" r="-781" b="-42685"/>
            </a:stretch>
          </a:blipFill>
        </p:spPr>
      </p:sp>
      <p:sp>
        <p:nvSpPr>
          <p:cNvPr id="3" name="TextBox 3"/>
          <p:cNvSpPr txBox="1"/>
          <p:nvPr/>
        </p:nvSpPr>
        <p:spPr>
          <a:xfrm>
            <a:off x="3051227" y="1295400"/>
            <a:ext cx="11570685" cy="7219925"/>
          </a:xfrm>
          <a:prstGeom prst="rect">
            <a:avLst/>
          </a:prstGeom>
        </p:spPr>
        <p:txBody>
          <a:bodyPr lIns="0" tIns="0" rIns="0" bIns="0" rtlCol="0" anchor="t">
            <a:spAutoFit/>
          </a:bodyPr>
          <a:lstStyle/>
          <a:p>
            <a:pPr marL="0" lvl="0" indent="0" algn="ctr">
              <a:lnSpc>
                <a:spcPts val="9568"/>
              </a:lnSpc>
              <a:spcBef>
                <a:spcPct val="0"/>
              </a:spcBef>
            </a:pPr>
            <a:r>
              <a:rPr lang="en-US" sz="8800" u="none" strike="noStrike" spc="-218" dirty="0">
                <a:solidFill>
                  <a:srgbClr val="D40C0C"/>
                </a:solidFill>
                <a:latin typeface="Bauhaus 93" pitchFamily="82" charset="0"/>
                <a:ea typeface="AC Compacta"/>
                <a:cs typeface="AC Compacta"/>
                <a:sym typeface="AC Compacta"/>
              </a:rPr>
              <a:t>THANK YOU!</a:t>
            </a:r>
          </a:p>
          <a:p>
            <a:pPr marL="0" lvl="0" indent="0" algn="ctr">
              <a:lnSpc>
                <a:spcPts val="9568"/>
              </a:lnSpc>
              <a:spcBef>
                <a:spcPct val="0"/>
              </a:spcBef>
            </a:pPr>
            <a:endParaRPr lang="en-US" sz="10400" u="none" strike="noStrike" spc="-218" dirty="0">
              <a:solidFill>
                <a:srgbClr val="D40C0C"/>
              </a:solidFill>
              <a:latin typeface="AC Compacta"/>
              <a:ea typeface="AC Compacta"/>
              <a:cs typeface="AC Compacta"/>
              <a:sym typeface="AC Compacta"/>
            </a:endParaRPr>
          </a:p>
          <a:p>
            <a:pPr marL="0" lvl="0" indent="0" algn="ctr">
              <a:lnSpc>
                <a:spcPts val="9568"/>
              </a:lnSpc>
              <a:spcBef>
                <a:spcPct val="0"/>
              </a:spcBef>
            </a:pPr>
            <a:r>
              <a:rPr lang="en-US" sz="4400" u="none" strike="noStrike" spc="-218" dirty="0">
                <a:solidFill>
                  <a:srgbClr val="D40C0C"/>
                </a:solidFill>
                <a:latin typeface="Copperplate Gothic Bold" pitchFamily="34" charset="0"/>
                <a:ea typeface="AC Compacta"/>
                <a:cs typeface="AC Compacta"/>
                <a:sym typeface="AC Compacta"/>
              </a:rPr>
              <a:t>HAVE A WONDERFUL DAY AND </a:t>
            </a:r>
            <a:r>
              <a:rPr lang="en-US" sz="4400" u="none" strike="noStrike" spc="-218">
                <a:solidFill>
                  <a:srgbClr val="D40C0C"/>
                </a:solidFill>
                <a:latin typeface="Copperplate Gothic Bold" pitchFamily="34" charset="0"/>
                <a:ea typeface="AC Compacta"/>
                <a:cs typeface="AC Compacta"/>
                <a:sym typeface="AC Compacta"/>
              </a:rPr>
              <a:t>A </a:t>
            </a:r>
            <a:r>
              <a:rPr lang="en-US" sz="4400" u="none" strike="noStrike" spc="-218" smtClean="0">
                <a:solidFill>
                  <a:srgbClr val="D40C0C"/>
                </a:solidFill>
                <a:latin typeface="Copperplate Gothic Bold" pitchFamily="34" charset="0"/>
                <a:ea typeface="AC Compacta"/>
                <a:cs typeface="AC Compacta"/>
                <a:sym typeface="AC Compacta"/>
              </a:rPr>
              <a:t>GLORIOUS </a:t>
            </a:r>
            <a:r>
              <a:rPr lang="en-US" sz="4400" u="none" strike="noStrike" spc="-218" dirty="0">
                <a:solidFill>
                  <a:srgbClr val="D40C0C"/>
                </a:solidFill>
                <a:latin typeface="Copperplate Gothic Bold" pitchFamily="34" charset="0"/>
                <a:ea typeface="AC Compacta"/>
                <a:cs typeface="AC Compacta"/>
                <a:sym typeface="AC Compacta"/>
              </a:rPr>
              <a:t>LIFE.</a:t>
            </a:r>
          </a:p>
          <a:p>
            <a:pPr marL="0" lvl="0" indent="0" algn="ctr">
              <a:lnSpc>
                <a:spcPts val="17859"/>
              </a:lnSpc>
              <a:spcBef>
                <a:spcPct val="0"/>
              </a:spcBef>
            </a:pPr>
            <a:endParaRPr lang="en-US" sz="10400" u="none" strike="noStrike" spc="-218" dirty="0">
              <a:solidFill>
                <a:srgbClr val="D40C0C"/>
              </a:solidFill>
              <a:latin typeface="AC Compacta"/>
              <a:ea typeface="AC Compacta"/>
              <a:cs typeface="AC Compacta"/>
              <a:sym typeface="AC Compacta"/>
            </a:endParaRPr>
          </a:p>
        </p:txBody>
      </p:sp>
    </p:spTree>
  </p:cSld>
  <p:clrMapOvr>
    <a:masterClrMapping/>
  </p:clrMapOvr>
  <mc:AlternateContent xmlns:mc="http://schemas.openxmlformats.org/markup-compatibility/2006">
    <mc:Choice xmlns:p14="http://schemas.microsoft.com/office/powerpoint/2010/main" Requires="p14">
      <p:transition spd="slow" p14:dur="325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2750"/>
                                        <p:tgtEl>
                                          <p:spTgt spid="3">
                                            <p:txEl>
                                              <p:pRg st="0" end="0"/>
                                            </p:txEl>
                                          </p:spTgt>
                                        </p:tgtEl>
                                      </p:cBhvr>
                                    </p:animEffect>
                                  </p:childTnLst>
                                </p:cTn>
                              </p:par>
                              <p:par>
                                <p:cTn id="8" presetID="2" presetClass="entr" presetSubtype="8" fill="hold" nodeType="withEffect">
                                  <p:stCondLst>
                                    <p:cond delay="2250"/>
                                  </p:stCondLst>
                                  <p:childTnLst>
                                    <p:set>
                                      <p:cBhvr>
                                        <p:cTn id="9" dur="1" fill="hold">
                                          <p:stCondLst>
                                            <p:cond delay="0"/>
                                          </p:stCondLst>
                                        </p:cTn>
                                        <p:tgtEl>
                                          <p:spTgt spid="3">
                                            <p:txEl>
                                              <p:pRg st="2" end="2"/>
                                            </p:txEl>
                                          </p:spTgt>
                                        </p:tgtEl>
                                        <p:attrNameLst>
                                          <p:attrName>style.visibility</p:attrName>
                                        </p:attrNameLst>
                                      </p:cBhvr>
                                      <p:to>
                                        <p:strVal val="visible"/>
                                      </p:to>
                                    </p:set>
                                    <p:anim calcmode="lin" valueType="num">
                                      <p:cBhvr additive="base">
                                        <p:cTn id="10" dur="275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1" dur="275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54" t="-38888" r="-781" b="-42685"/>
            </a:stretch>
          </a:blipFill>
        </p:spPr>
      </p:sp>
      <p:grpSp>
        <p:nvGrpSpPr>
          <p:cNvPr id="3" name="Group 3"/>
          <p:cNvGrpSpPr/>
          <p:nvPr/>
        </p:nvGrpSpPr>
        <p:grpSpPr>
          <a:xfrm>
            <a:off x="7513568" y="196539"/>
            <a:ext cx="10852408" cy="2575799"/>
            <a:chOff x="0" y="0"/>
            <a:chExt cx="2858247" cy="978797"/>
          </a:xfrm>
        </p:grpSpPr>
        <p:sp>
          <p:nvSpPr>
            <p:cNvPr id="4" name="Freeform 4"/>
            <p:cNvSpPr/>
            <p:nvPr/>
          </p:nvSpPr>
          <p:spPr>
            <a:xfrm>
              <a:off x="0" y="0"/>
              <a:ext cx="2858247" cy="978797"/>
            </a:xfrm>
            <a:custGeom>
              <a:avLst/>
              <a:gdLst/>
              <a:ahLst/>
              <a:cxnLst/>
              <a:rect l="l" t="t" r="r" b="b"/>
              <a:pathLst>
                <a:path w="2858247" h="978797">
                  <a:moveTo>
                    <a:pt x="0" y="0"/>
                  </a:moveTo>
                  <a:lnTo>
                    <a:pt x="2858247" y="0"/>
                  </a:lnTo>
                  <a:lnTo>
                    <a:pt x="2858247" y="978797"/>
                  </a:lnTo>
                  <a:lnTo>
                    <a:pt x="0" y="978797"/>
                  </a:lnTo>
                  <a:close/>
                </a:path>
              </a:pathLst>
            </a:custGeom>
            <a:solidFill>
              <a:srgbClr val="D8D8D8"/>
            </a:solidFill>
          </p:spPr>
        </p:sp>
        <p:sp>
          <p:nvSpPr>
            <p:cNvPr id="5" name="TextBox 5"/>
            <p:cNvSpPr txBox="1"/>
            <p:nvPr/>
          </p:nvSpPr>
          <p:spPr>
            <a:xfrm>
              <a:off x="0" y="-57150"/>
              <a:ext cx="2858247" cy="1035947"/>
            </a:xfrm>
            <a:prstGeom prst="rect">
              <a:avLst/>
            </a:prstGeom>
          </p:spPr>
          <p:txBody>
            <a:bodyPr lIns="50800" tIns="50800" rIns="50800" bIns="50800" rtlCol="0" anchor="ctr"/>
            <a:lstStyle/>
            <a:p>
              <a:pPr algn="ctr">
                <a:lnSpc>
                  <a:spcPts val="3527"/>
                </a:lnSpc>
              </a:pPr>
              <a:endParaRPr/>
            </a:p>
          </p:txBody>
        </p:sp>
      </p:grpSp>
      <p:grpSp>
        <p:nvGrpSpPr>
          <p:cNvPr id="6" name="Group 6"/>
          <p:cNvGrpSpPr/>
          <p:nvPr/>
        </p:nvGrpSpPr>
        <p:grpSpPr>
          <a:xfrm>
            <a:off x="-361950" y="-323963"/>
            <a:ext cx="7797542" cy="9292257"/>
            <a:chOff x="0" y="0"/>
            <a:chExt cx="10396723" cy="12389676"/>
          </a:xfrm>
        </p:grpSpPr>
        <p:pic>
          <p:nvPicPr>
            <p:cNvPr id="7" name="Picture 7"/>
            <p:cNvPicPr>
              <a:picLocks noChangeAspect="1"/>
            </p:cNvPicPr>
            <p:nvPr/>
          </p:nvPicPr>
          <p:blipFill>
            <a:blip r:embed="rId3"/>
            <a:srcRect l="8042" r="8042"/>
            <a:stretch>
              <a:fillRect/>
            </a:stretch>
          </p:blipFill>
          <p:spPr>
            <a:xfrm>
              <a:off x="0" y="0"/>
              <a:ext cx="10396723" cy="12389676"/>
            </a:xfrm>
            <a:prstGeom prst="rect">
              <a:avLst/>
            </a:prstGeom>
          </p:spPr>
        </p:pic>
      </p:grpSp>
      <p:sp>
        <p:nvSpPr>
          <p:cNvPr id="8" name="TextBox 8"/>
          <p:cNvSpPr txBox="1"/>
          <p:nvPr/>
        </p:nvSpPr>
        <p:spPr>
          <a:xfrm>
            <a:off x="7435592" y="2773194"/>
            <a:ext cx="10696455" cy="5513754"/>
          </a:xfrm>
          <a:prstGeom prst="rect">
            <a:avLst/>
          </a:prstGeom>
        </p:spPr>
        <p:txBody>
          <a:bodyPr lIns="0" tIns="0" rIns="0" bIns="0" rtlCol="0" anchor="t">
            <a:spAutoFit/>
          </a:bodyPr>
          <a:lstStyle/>
          <a:p>
            <a:pPr algn="l">
              <a:lnSpc>
                <a:spcPts val="4339"/>
              </a:lnSpc>
            </a:pPr>
            <a:r>
              <a:rPr lang="en-US" sz="2800" dirty="0">
                <a:solidFill>
                  <a:srgbClr val="FFFFFF"/>
                </a:solidFill>
                <a:latin typeface="Copperplate Gothic Light" pitchFamily="34" charset="0"/>
                <a:ea typeface="TT Mussels"/>
                <a:cs typeface="TT Mussels"/>
                <a:sym typeface="TT Mussels"/>
              </a:rPr>
              <a:t>My name is </a:t>
            </a:r>
            <a:r>
              <a:rPr lang="en-US" sz="2800" dirty="0" err="1">
                <a:solidFill>
                  <a:srgbClr val="FFFFFF"/>
                </a:solidFill>
                <a:latin typeface="Copperplate Gothic Light" pitchFamily="34" charset="0"/>
                <a:ea typeface="TT Mussels"/>
                <a:cs typeface="TT Mussels"/>
                <a:sym typeface="TT Mussels"/>
              </a:rPr>
              <a:t>Jonnalagadda</a:t>
            </a:r>
            <a:r>
              <a:rPr lang="en-US" sz="2800" dirty="0">
                <a:solidFill>
                  <a:srgbClr val="FFFFFF"/>
                </a:solidFill>
                <a:latin typeface="Copperplate Gothic Light" pitchFamily="34" charset="0"/>
                <a:ea typeface="TT Mussels"/>
                <a:cs typeface="TT Mussels"/>
                <a:sym typeface="TT Mussels"/>
              </a:rPr>
              <a:t> </a:t>
            </a:r>
            <a:r>
              <a:rPr lang="en-US" sz="2800" dirty="0" err="1">
                <a:solidFill>
                  <a:srgbClr val="FFFFFF"/>
                </a:solidFill>
                <a:latin typeface="Copperplate Gothic Light" pitchFamily="34" charset="0"/>
                <a:ea typeface="TT Mussels"/>
                <a:cs typeface="TT Mussels"/>
                <a:sym typeface="TT Mussels"/>
              </a:rPr>
              <a:t>Rathna</a:t>
            </a:r>
            <a:r>
              <a:rPr lang="en-US" sz="2800" dirty="0">
                <a:solidFill>
                  <a:srgbClr val="FFFFFF"/>
                </a:solidFill>
                <a:latin typeface="Copperplate Gothic Light" pitchFamily="34" charset="0"/>
                <a:ea typeface="TT Mussels"/>
                <a:cs typeface="TT Mussels"/>
                <a:sym typeface="TT Mussels"/>
              </a:rPr>
              <a:t> </a:t>
            </a:r>
            <a:r>
              <a:rPr lang="en-US" sz="2800" dirty="0" err="1">
                <a:solidFill>
                  <a:srgbClr val="FFFFFF"/>
                </a:solidFill>
                <a:latin typeface="Copperplate Gothic Light" pitchFamily="34" charset="0"/>
                <a:ea typeface="TT Mussels"/>
                <a:cs typeface="TT Mussels"/>
                <a:sym typeface="TT Mussels"/>
              </a:rPr>
              <a:t>kamal</a:t>
            </a:r>
            <a:r>
              <a:rPr lang="en-US" sz="2800" dirty="0">
                <a:solidFill>
                  <a:srgbClr val="FFFFFF"/>
                </a:solidFill>
                <a:latin typeface="Copperplate Gothic Light" pitchFamily="34" charset="0"/>
                <a:ea typeface="TT Mussels"/>
                <a:cs typeface="TT Mussels"/>
                <a:sym typeface="TT Mussels"/>
              </a:rPr>
              <a:t>; An aspiring Story writer and have a keen eye for creative regarding quest development and designing it. </a:t>
            </a:r>
            <a:r>
              <a:rPr lang="en-US" sz="2800" dirty="0" smtClean="0">
                <a:solidFill>
                  <a:srgbClr val="FFFFFF"/>
                </a:solidFill>
                <a:latin typeface="Copperplate Gothic Light" pitchFamily="34" charset="0"/>
                <a:ea typeface="TT Mussels"/>
                <a:cs typeface="TT Mussels"/>
                <a:sym typeface="TT Mussels"/>
              </a:rPr>
              <a:t>This is </a:t>
            </a:r>
            <a:r>
              <a:rPr lang="en-US" sz="2800" dirty="0">
                <a:solidFill>
                  <a:srgbClr val="FFFFFF"/>
                </a:solidFill>
                <a:latin typeface="Copperplate Gothic Light" pitchFamily="34" charset="0"/>
                <a:ea typeface="TT Mussels"/>
                <a:cs typeface="TT Mussels"/>
                <a:sym typeface="TT Mussels"/>
              </a:rPr>
              <a:t>my story application </a:t>
            </a:r>
            <a:r>
              <a:rPr lang="en-US" sz="2800" dirty="0" smtClean="0">
                <a:solidFill>
                  <a:srgbClr val="FFFFFF"/>
                </a:solidFill>
                <a:latin typeface="Copperplate Gothic Light" pitchFamily="34" charset="0"/>
                <a:ea typeface="TT Mussels"/>
                <a:cs typeface="TT Mussels"/>
                <a:sym typeface="TT Mussels"/>
              </a:rPr>
              <a:t>in regards</a:t>
            </a:r>
            <a:r>
              <a:rPr lang="en-US" sz="2800" dirty="0" smtClean="0">
                <a:solidFill>
                  <a:srgbClr val="FFFFFF"/>
                </a:solidFill>
                <a:latin typeface="Copperplate Gothic Light" pitchFamily="34" charset="0"/>
                <a:ea typeface="TT Mussels"/>
                <a:cs typeface="TT Mussels"/>
                <a:sym typeface="TT Mussels"/>
              </a:rPr>
              <a:t> </a:t>
            </a:r>
            <a:r>
              <a:rPr lang="en-US" sz="2800" dirty="0">
                <a:solidFill>
                  <a:srgbClr val="FFFFFF"/>
                </a:solidFill>
                <a:latin typeface="Copperplate Gothic Light" pitchFamily="34" charset="0"/>
                <a:ea typeface="TT Mussels"/>
                <a:cs typeface="TT Mussels"/>
                <a:sym typeface="TT Mussels"/>
              </a:rPr>
              <a:t>to </a:t>
            </a:r>
            <a:r>
              <a:rPr lang="en-US" sz="2800" dirty="0" smtClean="0">
                <a:solidFill>
                  <a:srgbClr val="FFFFFF"/>
                </a:solidFill>
                <a:latin typeface="Copperplate Gothic Light" pitchFamily="34" charset="0"/>
                <a:ea typeface="TT Mussels"/>
                <a:cs typeface="TT Mussels"/>
                <a:sym typeface="TT Mussels"/>
              </a:rPr>
              <a:t>joining in </a:t>
            </a:r>
            <a:r>
              <a:rPr lang="en-US" sz="2800" dirty="0">
                <a:solidFill>
                  <a:srgbClr val="FFFFFF"/>
                </a:solidFill>
                <a:latin typeface="Copperplate Gothic Light" pitchFamily="34" charset="0"/>
                <a:ea typeface="TT Mussels"/>
                <a:cs typeface="TT Mussels"/>
                <a:sym typeface="TT Mussels"/>
              </a:rPr>
              <a:t>your company” </a:t>
            </a:r>
            <a:r>
              <a:rPr lang="en-US" sz="2800" dirty="0">
                <a:solidFill>
                  <a:srgbClr val="FF0000"/>
                </a:solidFill>
                <a:latin typeface="Copperplate Gothic Light" pitchFamily="34" charset="0"/>
                <a:ea typeface="TT Mussels"/>
                <a:cs typeface="TT Mussels"/>
                <a:sym typeface="TT Mussels"/>
              </a:rPr>
              <a:t>CD </a:t>
            </a:r>
            <a:r>
              <a:rPr lang="en-US" sz="2800" dirty="0" err="1">
                <a:solidFill>
                  <a:srgbClr val="FF0000"/>
                </a:solidFill>
                <a:latin typeface="Copperplate Gothic Light" pitchFamily="34" charset="0"/>
                <a:ea typeface="TT Mussels"/>
                <a:cs typeface="TT Mussels"/>
                <a:sym typeface="TT Mussels"/>
              </a:rPr>
              <a:t>Projekt</a:t>
            </a:r>
            <a:r>
              <a:rPr lang="en-US" sz="2800" dirty="0">
                <a:solidFill>
                  <a:srgbClr val="FF0000"/>
                </a:solidFill>
                <a:latin typeface="Copperplate Gothic Light" pitchFamily="34" charset="0"/>
                <a:ea typeface="TT Mussels"/>
                <a:cs typeface="TT Mussels"/>
                <a:sym typeface="TT Mussels"/>
              </a:rPr>
              <a:t> RED</a:t>
            </a:r>
            <a:r>
              <a:rPr lang="en-US" sz="2800" dirty="0">
                <a:solidFill>
                  <a:srgbClr val="FFFFFF"/>
                </a:solidFill>
                <a:latin typeface="Copperplate Gothic Light" pitchFamily="34" charset="0"/>
                <a:ea typeface="TT Mussels"/>
                <a:cs typeface="TT Mussels"/>
                <a:sym typeface="TT Mussels"/>
              </a:rPr>
              <a:t>” as an ‘</a:t>
            </a:r>
            <a:r>
              <a:rPr lang="en-US" sz="2800" dirty="0">
                <a:solidFill>
                  <a:srgbClr val="FF0000"/>
                </a:solidFill>
                <a:latin typeface="Copperplate Gothic Light" pitchFamily="34" charset="0"/>
                <a:ea typeface="TT Mussels"/>
                <a:cs typeface="TT Mussels"/>
                <a:sym typeface="TT Mussels"/>
              </a:rPr>
              <a:t>Intern</a:t>
            </a:r>
            <a:r>
              <a:rPr lang="en-US" sz="2800" dirty="0">
                <a:solidFill>
                  <a:srgbClr val="FFFFFF"/>
                </a:solidFill>
                <a:latin typeface="Copperplate Gothic Light" pitchFamily="34" charset="0"/>
                <a:ea typeface="TT Mussels"/>
                <a:cs typeface="TT Mussels"/>
                <a:sym typeface="TT Mussels"/>
              </a:rPr>
              <a:t>’ in Quest designing and Development.</a:t>
            </a:r>
          </a:p>
          <a:p>
            <a:pPr algn="l">
              <a:lnSpc>
                <a:spcPts val="4339"/>
              </a:lnSpc>
            </a:pPr>
            <a:endParaRPr lang="en-US" sz="2800" dirty="0">
              <a:solidFill>
                <a:srgbClr val="FFFFFF"/>
              </a:solidFill>
              <a:latin typeface="Copperplate Gothic Light" pitchFamily="34" charset="0"/>
              <a:ea typeface="TT Mussels"/>
              <a:cs typeface="TT Mussels"/>
              <a:sym typeface="TT Mussels"/>
            </a:endParaRPr>
          </a:p>
          <a:p>
            <a:pPr algn="l">
              <a:lnSpc>
                <a:spcPts val="4339"/>
              </a:lnSpc>
            </a:pPr>
            <a:r>
              <a:rPr lang="en-US" sz="2800" dirty="0">
                <a:solidFill>
                  <a:srgbClr val="FFFFFF"/>
                </a:solidFill>
                <a:latin typeface="Copperplate Gothic Light" pitchFamily="34" charset="0"/>
                <a:ea typeface="TT Mussels"/>
                <a:cs typeface="TT Mussels"/>
                <a:sym typeface="TT Mussels"/>
              </a:rPr>
              <a:t>If you like my Story or my </a:t>
            </a:r>
            <a:r>
              <a:rPr lang="en-US" sz="2800" dirty="0" smtClean="0">
                <a:solidFill>
                  <a:srgbClr val="FFFFFF"/>
                </a:solidFill>
                <a:latin typeface="Copperplate Gothic Light" pitchFamily="34" charset="0"/>
                <a:ea typeface="TT Mussels"/>
                <a:cs typeface="TT Mussels"/>
                <a:sym typeface="TT Mussels"/>
              </a:rPr>
              <a:t>application, </a:t>
            </a:r>
            <a:r>
              <a:rPr lang="en-US" sz="2800" dirty="0">
                <a:solidFill>
                  <a:srgbClr val="FFFFFF"/>
                </a:solidFill>
                <a:latin typeface="Copperplate Gothic Light" pitchFamily="34" charset="0"/>
                <a:ea typeface="TT Mussels"/>
                <a:cs typeface="TT Mussels"/>
                <a:sym typeface="TT Mussels"/>
              </a:rPr>
              <a:t>we can talk it over and can move forward with next step, thank you.</a:t>
            </a:r>
          </a:p>
          <a:p>
            <a:pPr marL="0" lvl="0" indent="0" algn="l">
              <a:lnSpc>
                <a:spcPts val="4619"/>
              </a:lnSpc>
              <a:spcBef>
                <a:spcPct val="0"/>
              </a:spcBef>
            </a:pPr>
            <a:endParaRPr lang="en-US" sz="3099" dirty="0">
              <a:solidFill>
                <a:srgbClr val="FFFFFF"/>
              </a:solidFill>
              <a:latin typeface="TT Mussels"/>
              <a:ea typeface="TT Mussels"/>
              <a:cs typeface="TT Mussels"/>
              <a:sym typeface="TT Mussels"/>
            </a:endParaRPr>
          </a:p>
        </p:txBody>
      </p:sp>
      <p:sp>
        <p:nvSpPr>
          <p:cNvPr id="9" name="TextBox 9"/>
          <p:cNvSpPr txBox="1"/>
          <p:nvPr/>
        </p:nvSpPr>
        <p:spPr>
          <a:xfrm>
            <a:off x="7513568" y="876300"/>
            <a:ext cx="7917764" cy="1361527"/>
          </a:xfrm>
          <a:prstGeom prst="rect">
            <a:avLst/>
          </a:prstGeom>
        </p:spPr>
        <p:txBody>
          <a:bodyPr lIns="0" tIns="0" rIns="0" bIns="0" rtlCol="0" anchor="t">
            <a:spAutoFit/>
          </a:bodyPr>
          <a:lstStyle/>
          <a:p>
            <a:pPr marL="0" lvl="0" indent="0" algn="l">
              <a:lnSpc>
                <a:spcPts val="11822"/>
              </a:lnSpc>
              <a:spcBef>
                <a:spcPct val="0"/>
              </a:spcBef>
            </a:pPr>
            <a:r>
              <a:rPr lang="en-US" sz="6600" spc="-269" dirty="0" smtClean="0">
                <a:solidFill>
                  <a:srgbClr val="D40C0C"/>
                </a:solidFill>
                <a:latin typeface="Copperplate Gothic Bold" pitchFamily="34" charset="0"/>
                <a:ea typeface="AC Compacta"/>
                <a:cs typeface="AC Compacta"/>
                <a:sym typeface="AC Compacta"/>
              </a:rPr>
              <a:t>HELLO THERE!</a:t>
            </a:r>
            <a:endParaRPr lang="en-US" sz="6600" spc="-269" dirty="0">
              <a:solidFill>
                <a:srgbClr val="D40C0C"/>
              </a:solidFill>
              <a:latin typeface="Copperplate Gothic Bold" pitchFamily="34" charset="0"/>
              <a:ea typeface="AC Compacta"/>
              <a:cs typeface="AC Compacta"/>
              <a:sym typeface="AC Compacta"/>
            </a:endParaRPr>
          </a:p>
        </p:txBody>
      </p:sp>
    </p:spTree>
  </p:cSld>
  <p:clrMapOvr>
    <a:masterClrMapping/>
  </p:clrMapOvr>
  <mc:AlternateContent xmlns:mc="http://schemas.openxmlformats.org/markup-compatibility/2006">
    <mc:Choice xmlns:p14="http://schemas.microsoft.com/office/powerpoint/2010/main" Requires="p14">
      <p:transition spd="slow" p14:dur="35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2250"/>
                                        <p:tgtEl>
                                          <p:spTgt spid="9">
                                            <p:txEl>
                                              <p:pRg st="0" end="0"/>
                                            </p:txEl>
                                          </p:spTgt>
                                        </p:tgtEl>
                                      </p:cBhvr>
                                    </p:animEffect>
                                  </p:childTnLst>
                                </p:cTn>
                              </p:par>
                              <p:par>
                                <p:cTn id="8" presetID="22" presetClass="entr" presetSubtype="1" fill="hold" nodeType="withEffect">
                                  <p:stCondLst>
                                    <p:cond delay="20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wipe(up)">
                                      <p:cBhvr>
                                        <p:cTn id="10" dur="2750"/>
                                        <p:tgtEl>
                                          <p:spTgt spid="8">
                                            <p:txEl>
                                              <p:pRg st="0" end="0"/>
                                            </p:txEl>
                                          </p:spTgt>
                                        </p:tgtEl>
                                      </p:cBhvr>
                                    </p:animEffect>
                                  </p:childTnLst>
                                </p:cTn>
                              </p:par>
                              <p:par>
                                <p:cTn id="11" presetID="22" presetClass="entr" presetSubtype="1" fill="hold" nodeType="withEffect">
                                  <p:stCondLst>
                                    <p:cond delay="200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wipe(up)">
                                      <p:cBhvr>
                                        <p:cTn id="13" dur="2750"/>
                                        <p:tgtEl>
                                          <p:spTgt spid="8">
                                            <p:txEl>
                                              <p:pRg st="2" end="2"/>
                                            </p:txEl>
                                          </p:spTgt>
                                        </p:tgtEl>
                                      </p:cBhvr>
                                    </p:animEffect>
                                  </p:childTnLst>
                                </p:cTn>
                              </p:par>
                              <p:par>
                                <p:cTn id="14" presetID="21" presetClass="entr" presetSubtype="1" fill="hold" nodeType="withEffect">
                                  <p:stCondLst>
                                    <p:cond delay="3000"/>
                                  </p:stCondLst>
                                  <p:childTnLst>
                                    <p:set>
                                      <p:cBhvr>
                                        <p:cTn id="15" dur="1" fill="hold">
                                          <p:stCondLst>
                                            <p:cond delay="0"/>
                                          </p:stCondLst>
                                        </p:cTn>
                                        <p:tgtEl>
                                          <p:spTgt spid="6"/>
                                        </p:tgtEl>
                                        <p:attrNameLst>
                                          <p:attrName>style.visibility</p:attrName>
                                        </p:attrNameLst>
                                      </p:cBhvr>
                                      <p:to>
                                        <p:strVal val="visible"/>
                                      </p:to>
                                    </p:set>
                                    <p:animEffect transition="in" filter="wheel(1)">
                                      <p:cBhvr>
                                        <p:cTn id="16"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1354" t="-38888" r="-781" b="-42685"/>
            </a:stretch>
          </a:blipFill>
        </p:spPr>
      </p:sp>
      <p:grpSp>
        <p:nvGrpSpPr>
          <p:cNvPr id="3" name="Group 3"/>
          <p:cNvGrpSpPr/>
          <p:nvPr/>
        </p:nvGrpSpPr>
        <p:grpSpPr>
          <a:xfrm>
            <a:off x="177353" y="461135"/>
            <a:ext cx="5625501" cy="8229600"/>
            <a:chOff x="0" y="0"/>
            <a:chExt cx="7500669" cy="10972800"/>
          </a:xfrm>
        </p:grpSpPr>
        <p:pic>
          <p:nvPicPr>
            <p:cNvPr id="4" name="Picture 4"/>
            <p:cNvPicPr>
              <a:picLocks noChangeAspect="1"/>
            </p:cNvPicPr>
            <p:nvPr/>
          </p:nvPicPr>
          <p:blipFill>
            <a:blip r:embed="rId3"/>
            <a:srcRect l="15821" r="15821"/>
            <a:stretch>
              <a:fillRect/>
            </a:stretch>
          </p:blipFill>
          <p:spPr>
            <a:xfrm>
              <a:off x="0" y="0"/>
              <a:ext cx="7500669" cy="10972800"/>
            </a:xfrm>
            <a:prstGeom prst="rect">
              <a:avLst/>
            </a:prstGeom>
          </p:spPr>
        </p:pic>
      </p:grpSp>
      <p:sp>
        <p:nvSpPr>
          <p:cNvPr id="5" name="TextBox 5"/>
          <p:cNvSpPr txBox="1"/>
          <p:nvPr/>
        </p:nvSpPr>
        <p:spPr>
          <a:xfrm>
            <a:off x="6432319" y="759366"/>
            <a:ext cx="9403373" cy="7469674"/>
          </a:xfrm>
          <a:prstGeom prst="rect">
            <a:avLst/>
          </a:prstGeom>
        </p:spPr>
        <p:txBody>
          <a:bodyPr lIns="0" tIns="0" rIns="0" bIns="0" rtlCol="0" anchor="t">
            <a:spAutoFit/>
          </a:bodyPr>
          <a:lstStyle/>
          <a:p>
            <a:pPr algn="l">
              <a:lnSpc>
                <a:spcPts val="4479"/>
              </a:lnSpc>
            </a:pPr>
            <a:r>
              <a:rPr lang="en-US" sz="3199" dirty="0">
                <a:solidFill>
                  <a:srgbClr val="FFFFFF"/>
                </a:solidFill>
                <a:latin typeface="TT Mussels"/>
                <a:ea typeface="TT Mussels"/>
                <a:cs typeface="TT Mussels"/>
                <a:sym typeface="TT Mussels"/>
              </a:rPr>
              <a:t> </a:t>
            </a:r>
            <a:r>
              <a:rPr lang="en-US" sz="2400" dirty="0">
                <a:solidFill>
                  <a:srgbClr val="FFFFFF"/>
                </a:solidFill>
                <a:latin typeface="Copperplate Gothic Light" pitchFamily="34" charset="0"/>
                <a:ea typeface="TT Mussels"/>
                <a:cs typeface="TT Mussels"/>
                <a:sym typeface="TT Mussels"/>
              </a:rPr>
              <a:t>This is the Continuation of</a:t>
            </a:r>
            <a:r>
              <a:rPr lang="en-US" sz="2400" dirty="0">
                <a:solidFill>
                  <a:srgbClr val="FFBD59"/>
                </a:solidFill>
                <a:latin typeface="Copperplate Gothic Light" pitchFamily="34" charset="0"/>
                <a:ea typeface="TT Mussels"/>
                <a:cs typeface="TT Mussels"/>
                <a:sym typeface="TT Mussels"/>
              </a:rPr>
              <a:t> Chapter 1;   </a:t>
            </a:r>
            <a:r>
              <a:rPr lang="en-US" sz="2400" dirty="0">
                <a:solidFill>
                  <a:srgbClr val="FFFFFF"/>
                </a:solidFill>
                <a:latin typeface="Copperplate Gothic Light" pitchFamily="34" charset="0"/>
                <a:ea typeface="TT Mussels"/>
                <a:cs typeface="TT Mussels"/>
                <a:sym typeface="TT Mussels"/>
              </a:rPr>
              <a:t>which gives us an </a:t>
            </a:r>
            <a:r>
              <a:rPr lang="en-US" sz="2400" dirty="0" smtClean="0">
                <a:solidFill>
                  <a:srgbClr val="FFFFFF"/>
                </a:solidFill>
                <a:latin typeface="Copperplate Gothic Light" pitchFamily="34" charset="0"/>
                <a:ea typeface="TT Mussels"/>
                <a:cs typeface="TT Mussels"/>
                <a:sym typeface="TT Mussels"/>
              </a:rPr>
              <a:t>idea </a:t>
            </a:r>
            <a:r>
              <a:rPr lang="en-US" sz="2400" dirty="0">
                <a:solidFill>
                  <a:srgbClr val="FFFFFF"/>
                </a:solidFill>
                <a:latin typeface="Copperplate Gothic Light" pitchFamily="34" charset="0"/>
                <a:ea typeface="TT Mussels"/>
                <a:cs typeface="TT Mussels"/>
                <a:sym typeface="TT Mussels"/>
              </a:rPr>
              <a:t>on what  and “who is up against who”. </a:t>
            </a:r>
          </a:p>
          <a:p>
            <a:pPr algn="l">
              <a:lnSpc>
                <a:spcPts val="4479"/>
              </a:lnSpc>
            </a:pPr>
            <a:endParaRPr lang="en-US" sz="2400" dirty="0">
              <a:solidFill>
                <a:srgbClr val="FFFFFF"/>
              </a:solidFill>
              <a:latin typeface="Copperplate Gothic Light" pitchFamily="34" charset="0"/>
              <a:ea typeface="TT Mussels"/>
              <a:cs typeface="TT Mussels"/>
              <a:sym typeface="TT Mussels"/>
            </a:endParaRPr>
          </a:p>
          <a:p>
            <a:pPr algn="l">
              <a:lnSpc>
                <a:spcPts val="4479"/>
              </a:lnSpc>
            </a:pPr>
            <a:r>
              <a:rPr lang="en-US" sz="2400" dirty="0">
                <a:solidFill>
                  <a:srgbClr val="FFFFFF"/>
                </a:solidFill>
                <a:latin typeface="Copperplate Gothic Light" pitchFamily="34" charset="0"/>
                <a:ea typeface="TT Mussels"/>
                <a:cs typeface="TT Mussels"/>
                <a:sym typeface="TT Mussels"/>
              </a:rPr>
              <a:t>The story presented is made of fiction inspired by true events, if there are any kind of resemblances to the real world in the form of names , places, things; those are purely coincidental and not by means referring to any real life characters; Thank you.</a:t>
            </a:r>
          </a:p>
          <a:p>
            <a:pPr algn="l">
              <a:lnSpc>
                <a:spcPts val="4479"/>
              </a:lnSpc>
            </a:pPr>
            <a:endParaRPr lang="en-US" sz="2400" dirty="0">
              <a:solidFill>
                <a:srgbClr val="FFFFFF"/>
              </a:solidFill>
              <a:latin typeface="Copperplate Gothic Light" pitchFamily="34" charset="0"/>
              <a:ea typeface="TT Mussels"/>
              <a:cs typeface="TT Mussels"/>
              <a:sym typeface="TT Mussels"/>
            </a:endParaRPr>
          </a:p>
          <a:p>
            <a:pPr algn="l">
              <a:lnSpc>
                <a:spcPts val="4479"/>
              </a:lnSpc>
            </a:pPr>
            <a:r>
              <a:rPr lang="en-US" sz="2400" dirty="0">
                <a:solidFill>
                  <a:srgbClr val="FFFFFF"/>
                </a:solidFill>
                <a:latin typeface="Copperplate Gothic Light" pitchFamily="34" charset="0"/>
                <a:ea typeface="TT Mussels"/>
                <a:cs typeface="TT Mussels"/>
                <a:sym typeface="TT Mussels"/>
              </a:rPr>
              <a:t>P.S. (Madam</a:t>
            </a:r>
            <a:r>
              <a:rPr lang="en-US" sz="2400" dirty="0">
                <a:solidFill>
                  <a:srgbClr val="8C52FF"/>
                </a:solidFill>
                <a:latin typeface="Copperplate Gothic Light" pitchFamily="34" charset="0"/>
                <a:ea typeface="TT Mussels"/>
                <a:cs typeface="TT Mussels"/>
                <a:sym typeface="TT Mussels"/>
              </a:rPr>
              <a:t> Anna </a:t>
            </a:r>
            <a:r>
              <a:rPr lang="en-US" sz="2400" dirty="0" err="1">
                <a:solidFill>
                  <a:srgbClr val="8C52FF"/>
                </a:solidFill>
                <a:latin typeface="Copperplate Gothic Light" pitchFamily="34" charset="0"/>
                <a:ea typeface="TT Mussels"/>
                <a:cs typeface="TT Mussels"/>
                <a:sym typeface="TT Mussels"/>
              </a:rPr>
              <a:t>Krawczyk</a:t>
            </a:r>
            <a:r>
              <a:rPr lang="en-US" sz="2400" dirty="0">
                <a:solidFill>
                  <a:srgbClr val="FFFFFF"/>
                </a:solidFill>
                <a:latin typeface="Copperplate Gothic Light" pitchFamily="34" charset="0"/>
                <a:ea typeface="TT Mussels"/>
                <a:cs typeface="TT Mussels"/>
                <a:sym typeface="TT Mussels"/>
              </a:rPr>
              <a:t> If </a:t>
            </a:r>
            <a:r>
              <a:rPr lang="en-US" sz="2400" dirty="0" smtClean="0">
                <a:solidFill>
                  <a:srgbClr val="FFFFFF"/>
                </a:solidFill>
                <a:latin typeface="Copperplate Gothic Light" pitchFamily="34" charset="0"/>
                <a:ea typeface="TT Mussels"/>
                <a:cs typeface="TT Mussels"/>
                <a:sym typeface="TT Mussels"/>
              </a:rPr>
              <a:t>you had read </a:t>
            </a:r>
            <a:r>
              <a:rPr lang="en-US" sz="2400" dirty="0">
                <a:solidFill>
                  <a:srgbClr val="FFFFFF"/>
                </a:solidFill>
                <a:latin typeface="Copperplate Gothic Light" pitchFamily="34" charset="0"/>
                <a:ea typeface="TT Mussels"/>
                <a:cs typeface="TT Mussels"/>
                <a:sym typeface="TT Mussels"/>
              </a:rPr>
              <a:t>Chapter 1 ; I hope that you will enjoy this one even more, Sorry for any inconvenience.)</a:t>
            </a:r>
          </a:p>
          <a:p>
            <a:pPr marL="0" lvl="0" indent="0" algn="l">
              <a:lnSpc>
                <a:spcPts val="4479"/>
              </a:lnSpc>
              <a:spcBef>
                <a:spcPct val="0"/>
              </a:spcBef>
            </a:pPr>
            <a:endParaRPr lang="en-US" sz="3199" dirty="0">
              <a:solidFill>
                <a:srgbClr val="FFFFFF"/>
              </a:solidFill>
              <a:latin typeface="TT Mussels"/>
              <a:ea typeface="TT Mussels"/>
              <a:cs typeface="TT Mussels"/>
              <a:sym typeface="TT Mussels"/>
            </a:endParaRPr>
          </a:p>
        </p:txBody>
      </p:sp>
    </p:spTree>
  </p:cSld>
  <p:clrMapOvr>
    <a:masterClrMapping/>
  </p:clrMapOvr>
  <mc:AlternateContent xmlns:mc="http://schemas.openxmlformats.org/markup-compatibility/2006">
    <mc:Choice xmlns:p14="http://schemas.microsoft.com/office/powerpoint/2010/main" Requires="p14">
      <p:transition spd="slow" p14:dur="2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vertical)">
                                      <p:cBhvr>
                                        <p:cTn id="7" dur="1750"/>
                                        <p:tgtEl>
                                          <p:spTgt spid="5">
                                            <p:txEl>
                                              <p:pRg st="0" end="0"/>
                                            </p:txEl>
                                          </p:spTgt>
                                        </p:tgtEl>
                                      </p:cBhvr>
                                    </p:animEffect>
                                  </p:childTnLst>
                                </p:cTn>
                              </p:par>
                              <p:par>
                                <p:cTn id="8" presetID="14" presetClass="entr" presetSubtype="5"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randombar(vertical)">
                                      <p:cBhvr>
                                        <p:cTn id="10" dur="1750"/>
                                        <p:tgtEl>
                                          <p:spTgt spid="5">
                                            <p:txEl>
                                              <p:pRg st="2" end="2"/>
                                            </p:txEl>
                                          </p:spTgt>
                                        </p:tgtEl>
                                      </p:cBhvr>
                                    </p:animEffect>
                                  </p:childTnLst>
                                </p:cTn>
                              </p:par>
                              <p:par>
                                <p:cTn id="11" presetID="6" presetClass="entr" presetSubtype="16" fill="hold" nodeType="withEffect">
                                  <p:stCondLst>
                                    <p:cond delay="1250"/>
                                  </p:stCondLst>
                                  <p:childTnLst>
                                    <p:set>
                                      <p:cBhvr>
                                        <p:cTn id="12" dur="1" fill="hold">
                                          <p:stCondLst>
                                            <p:cond delay="0"/>
                                          </p:stCondLst>
                                        </p:cTn>
                                        <p:tgtEl>
                                          <p:spTgt spid="3"/>
                                        </p:tgtEl>
                                        <p:attrNameLst>
                                          <p:attrName>style.visibility</p:attrName>
                                        </p:attrNameLst>
                                      </p:cBhvr>
                                      <p:to>
                                        <p:strVal val="visible"/>
                                      </p:to>
                                    </p:set>
                                    <p:animEffect transition="in" filter="circle(in)">
                                      <p:cBhvr>
                                        <p:cTn id="13" dur="2500"/>
                                        <p:tgtEl>
                                          <p:spTgt spid="3"/>
                                        </p:tgtEl>
                                      </p:cBhvr>
                                    </p:animEffect>
                                  </p:childTnLst>
                                </p:cTn>
                              </p:par>
                              <p:par>
                                <p:cTn id="14" presetID="16" presetClass="entr" presetSubtype="37" fill="hold" nodeType="withEffect">
                                  <p:stCondLst>
                                    <p:cond delay="4250"/>
                                  </p:stCondLst>
                                  <p:childTnLst>
                                    <p:set>
                                      <p:cBhvr>
                                        <p:cTn id="15" dur="1" fill="hold">
                                          <p:stCondLst>
                                            <p:cond delay="0"/>
                                          </p:stCondLst>
                                        </p:cTn>
                                        <p:tgtEl>
                                          <p:spTgt spid="5">
                                            <p:txEl>
                                              <p:pRg st="4" end="4"/>
                                            </p:txEl>
                                          </p:spTgt>
                                        </p:tgtEl>
                                        <p:attrNameLst>
                                          <p:attrName>style.visibility</p:attrName>
                                        </p:attrNameLst>
                                      </p:cBhvr>
                                      <p:to>
                                        <p:strVal val="visible"/>
                                      </p:to>
                                    </p:set>
                                    <p:animEffect transition="in" filter="barn(outVertical)">
                                      <p:cBhvr>
                                        <p:cTn id="16" dur="2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54" t="-38888" r="-781" b="-42685"/>
            </a:stretch>
          </a:blipFill>
        </p:spPr>
      </p:sp>
      <p:sp>
        <p:nvSpPr>
          <p:cNvPr id="3" name="TextBox 3"/>
          <p:cNvSpPr txBox="1"/>
          <p:nvPr/>
        </p:nvSpPr>
        <p:spPr>
          <a:xfrm>
            <a:off x="1479894" y="1641036"/>
            <a:ext cx="15328211" cy="3654847"/>
          </a:xfrm>
          <a:prstGeom prst="rect">
            <a:avLst/>
          </a:prstGeom>
        </p:spPr>
        <p:txBody>
          <a:bodyPr lIns="0" tIns="0" rIns="0" bIns="0" rtlCol="0" anchor="t">
            <a:spAutoFit/>
          </a:bodyPr>
          <a:lstStyle/>
          <a:p>
            <a:pPr algn="l">
              <a:lnSpc>
                <a:spcPts val="4339"/>
              </a:lnSpc>
            </a:pPr>
            <a:r>
              <a:rPr lang="en-US" sz="4000" dirty="0">
                <a:solidFill>
                  <a:srgbClr val="FFFFFF"/>
                </a:solidFill>
                <a:latin typeface="Agency FB" pitchFamily="34" charset="0"/>
                <a:ea typeface="TT Mussels"/>
                <a:cs typeface="TT Mussels"/>
                <a:sym typeface="TT Mussels"/>
              </a:rPr>
              <a:t>The Given PPT will be a read-only File due to patent Issues. The slide show will be in it’s best format form so that you the “Reader” can enjoy.</a:t>
            </a:r>
          </a:p>
          <a:p>
            <a:pPr algn="l">
              <a:lnSpc>
                <a:spcPts val="4339"/>
              </a:lnSpc>
            </a:pPr>
            <a:r>
              <a:rPr lang="en-US" sz="4000" dirty="0">
                <a:solidFill>
                  <a:srgbClr val="FFFFFF"/>
                </a:solidFill>
                <a:latin typeface="Agency FB" pitchFamily="34" charset="0"/>
                <a:ea typeface="TT Mussels"/>
                <a:cs typeface="TT Mussels"/>
                <a:sym typeface="TT Mussels"/>
              </a:rPr>
              <a:t>Thank you.    </a:t>
            </a:r>
          </a:p>
          <a:p>
            <a:pPr algn="l">
              <a:lnSpc>
                <a:spcPts val="4339"/>
              </a:lnSpc>
            </a:pPr>
            <a:r>
              <a:rPr lang="en-US" sz="3099" dirty="0">
                <a:solidFill>
                  <a:srgbClr val="FFFFFF"/>
                </a:solidFill>
                <a:latin typeface="TT Mussels"/>
                <a:ea typeface="TT Mussels"/>
                <a:cs typeface="TT Mussels"/>
                <a:sym typeface="TT Mussels"/>
              </a:rPr>
              <a:t>                                                                                                                                                                                                                                                                                                                                                                                                                    </a:t>
            </a:r>
            <a:r>
              <a:rPr lang="en-US" sz="3099" dirty="0" smtClean="0">
                <a:solidFill>
                  <a:srgbClr val="FFFFFF"/>
                </a:solidFill>
                <a:latin typeface="TT Mussels"/>
                <a:ea typeface="TT Mussels"/>
                <a:cs typeface="TT Mussels"/>
                <a:sym typeface="TT Mussels"/>
              </a:rPr>
              <a:t>   </a:t>
            </a:r>
            <a:r>
              <a:rPr lang="en-US" sz="3099" dirty="0" smtClean="0">
                <a:solidFill>
                  <a:srgbClr val="C00000"/>
                </a:solidFill>
                <a:latin typeface="Sitka Text" pitchFamily="2" charset="0"/>
                <a:ea typeface="STLiti" pitchFamily="2" charset="-122"/>
                <a:cs typeface="TT Mussels"/>
                <a:sym typeface="TT Mussels"/>
              </a:rPr>
              <a:t>-</a:t>
            </a:r>
            <a:r>
              <a:rPr lang="en-US" sz="3099" dirty="0" err="1" smtClean="0">
                <a:solidFill>
                  <a:srgbClr val="C00000"/>
                </a:solidFill>
                <a:latin typeface="Sitka Text" pitchFamily="2" charset="0"/>
                <a:ea typeface="STLiti" pitchFamily="2" charset="-122"/>
                <a:cs typeface="TT Mussels"/>
                <a:sym typeface="TT Mussels"/>
              </a:rPr>
              <a:t>Rathna</a:t>
            </a:r>
            <a:r>
              <a:rPr lang="en-US" sz="3099" dirty="0" smtClean="0">
                <a:solidFill>
                  <a:srgbClr val="C00000"/>
                </a:solidFill>
                <a:latin typeface="Sitka Text" pitchFamily="2" charset="0"/>
                <a:ea typeface="STLiti" pitchFamily="2" charset="-122"/>
                <a:cs typeface="TT Mussels"/>
                <a:sym typeface="TT Mussels"/>
              </a:rPr>
              <a:t> </a:t>
            </a:r>
            <a:r>
              <a:rPr lang="en-US" sz="3099" dirty="0">
                <a:solidFill>
                  <a:srgbClr val="C00000"/>
                </a:solidFill>
                <a:latin typeface="Sitka Text" pitchFamily="2" charset="0"/>
                <a:ea typeface="STLiti" pitchFamily="2" charset="-122"/>
                <a:cs typeface="TT Mussels"/>
                <a:sym typeface="TT Mussels"/>
              </a:rPr>
              <a:t>Kamal.</a:t>
            </a:r>
          </a:p>
          <a:p>
            <a:pPr algn="l">
              <a:lnSpc>
                <a:spcPts val="3499"/>
              </a:lnSpc>
            </a:pPr>
            <a:endParaRPr lang="en-US" sz="3099" dirty="0">
              <a:solidFill>
                <a:srgbClr val="FFFFFF"/>
              </a:solidFill>
              <a:latin typeface="TT Mussels"/>
              <a:ea typeface="TT Mussels"/>
              <a:cs typeface="TT Mussels"/>
              <a:sym typeface="TT Mussels"/>
            </a:endParaRPr>
          </a:p>
          <a:p>
            <a:pPr algn="l">
              <a:lnSpc>
                <a:spcPts val="3499"/>
              </a:lnSpc>
              <a:spcBef>
                <a:spcPct val="0"/>
              </a:spcBef>
            </a:pPr>
            <a:endParaRPr lang="en-US" sz="3099" dirty="0">
              <a:solidFill>
                <a:srgbClr val="FFFFFF"/>
              </a:solidFill>
              <a:latin typeface="TT Mussels"/>
              <a:ea typeface="TT Mussels"/>
              <a:cs typeface="TT Mussels"/>
              <a:sym typeface="TT Mussels"/>
            </a:endParaRPr>
          </a:p>
        </p:txBody>
      </p:sp>
    </p:spTree>
  </p:cSld>
  <p:clrMapOvr>
    <a:masterClrMapping/>
  </p:clrMapOvr>
  <mc:AlternateContent xmlns:mc="http://schemas.openxmlformats.org/markup-compatibility/2006">
    <mc:Choice xmlns:p14="http://schemas.microsoft.com/office/powerpoint/2010/main" Requires="p14">
      <p:transition spd="slow" p14:dur="2500">
        <p:pull/>
      </p:transition>
    </mc:Choice>
    <mc:Fallback>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750"/>
                                        <p:tgtEl>
                                          <p:spTgt spid="3">
                                            <p:txEl>
                                              <p:pRg st="0" end="0"/>
                                            </p:txEl>
                                          </p:spTgt>
                                        </p:tgtEl>
                                      </p:cBhvr>
                                    </p:animEffect>
                                  </p:childTnLst>
                                </p:cTn>
                              </p:par>
                              <p:par>
                                <p:cTn id="8" presetID="21" presetClass="entr" presetSubtype="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heel(1)">
                                      <p:cBhvr>
                                        <p:cTn id="10" dur="2750"/>
                                        <p:tgtEl>
                                          <p:spTgt spid="3">
                                            <p:txEl>
                                              <p:pRg st="1" end="1"/>
                                            </p:txEl>
                                          </p:spTgt>
                                        </p:tgtEl>
                                      </p:cBhvr>
                                    </p:animEffect>
                                  </p:childTnLst>
                                </p:cTn>
                              </p:par>
                              <p:par>
                                <p:cTn id="11" presetID="47" presetClass="entr" presetSubtype="0" fill="hold" nodeType="withEffect">
                                  <p:stCondLst>
                                    <p:cond delay="225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750"/>
                                        <p:tgtEl>
                                          <p:spTgt spid="3">
                                            <p:txEl>
                                              <p:pRg st="2" end="2"/>
                                            </p:txEl>
                                          </p:spTgt>
                                        </p:tgtEl>
                                      </p:cBhvr>
                                    </p:animEffect>
                                    <p:anim calcmode="lin" valueType="num">
                                      <p:cBhvr>
                                        <p:cTn id="14" dur="275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275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8D8D8"/>
        </a:solidFill>
        <a:effectLst/>
      </p:bgPr>
    </p:bg>
    <p:spTree>
      <p:nvGrpSpPr>
        <p:cNvPr id="1" name=""/>
        <p:cNvGrpSpPr/>
        <p:nvPr/>
      </p:nvGrpSpPr>
      <p:grpSpPr>
        <a:xfrm>
          <a:off x="0" y="0"/>
          <a:ext cx="0" cy="0"/>
          <a:chOff x="0" y="0"/>
          <a:chExt cx="0" cy="0"/>
        </a:xfrm>
      </p:grpSpPr>
      <p:grpSp>
        <p:nvGrpSpPr>
          <p:cNvPr id="2" name="Group 2"/>
          <p:cNvGrpSpPr/>
          <p:nvPr/>
        </p:nvGrpSpPr>
        <p:grpSpPr>
          <a:xfrm>
            <a:off x="-495300" y="-202135"/>
            <a:ext cx="18783300" cy="10515600"/>
            <a:chOff x="0" y="0"/>
            <a:chExt cx="4947042" cy="2769541"/>
          </a:xfrm>
        </p:grpSpPr>
        <p:sp>
          <p:nvSpPr>
            <p:cNvPr id="3" name="Freeform 3"/>
            <p:cNvSpPr/>
            <p:nvPr/>
          </p:nvSpPr>
          <p:spPr>
            <a:xfrm>
              <a:off x="0" y="0"/>
              <a:ext cx="4947042" cy="2769541"/>
            </a:xfrm>
            <a:custGeom>
              <a:avLst/>
              <a:gdLst/>
              <a:ahLst/>
              <a:cxnLst/>
              <a:rect l="l" t="t" r="r" b="b"/>
              <a:pathLst>
                <a:path w="4947042" h="2769541">
                  <a:moveTo>
                    <a:pt x="0" y="0"/>
                  </a:moveTo>
                  <a:lnTo>
                    <a:pt x="4947042" y="0"/>
                  </a:lnTo>
                  <a:lnTo>
                    <a:pt x="4947042" y="2769541"/>
                  </a:lnTo>
                  <a:lnTo>
                    <a:pt x="0" y="2769541"/>
                  </a:lnTo>
                  <a:close/>
                </a:path>
              </a:pathLst>
            </a:custGeom>
            <a:solidFill>
              <a:srgbClr val="000000"/>
            </a:solidFill>
          </p:spPr>
        </p:sp>
        <p:sp>
          <p:nvSpPr>
            <p:cNvPr id="4" name="TextBox 4"/>
            <p:cNvSpPr txBox="1"/>
            <p:nvPr/>
          </p:nvSpPr>
          <p:spPr>
            <a:xfrm>
              <a:off x="0" y="-47625"/>
              <a:ext cx="4947042" cy="2817166"/>
            </a:xfrm>
            <a:prstGeom prst="rect">
              <a:avLst/>
            </a:prstGeom>
          </p:spPr>
          <p:txBody>
            <a:bodyPr lIns="50800" tIns="50800" rIns="50800" bIns="50800" rtlCol="0" anchor="ctr"/>
            <a:lstStyle/>
            <a:p>
              <a:pPr algn="ctr">
                <a:lnSpc>
                  <a:spcPts val="3109"/>
                </a:lnSpc>
              </a:pPr>
              <a:endParaRPr/>
            </a:p>
          </p:txBody>
        </p:sp>
      </p:grpSp>
      <p:grpSp>
        <p:nvGrpSpPr>
          <p:cNvPr id="5" name="Group 5"/>
          <p:cNvGrpSpPr/>
          <p:nvPr/>
        </p:nvGrpSpPr>
        <p:grpSpPr>
          <a:xfrm>
            <a:off x="0" y="0"/>
            <a:ext cx="6741755" cy="10111331"/>
            <a:chOff x="0" y="0"/>
            <a:chExt cx="8989006" cy="13481775"/>
          </a:xfrm>
        </p:grpSpPr>
        <p:pic>
          <p:nvPicPr>
            <p:cNvPr id="6" name="Picture 6"/>
            <p:cNvPicPr>
              <a:picLocks noChangeAspect="1"/>
            </p:cNvPicPr>
            <p:nvPr/>
          </p:nvPicPr>
          <p:blipFill>
            <a:blip r:embed="rId2"/>
            <a:srcRect l="16662" r="16662"/>
            <a:stretch>
              <a:fillRect/>
            </a:stretch>
          </p:blipFill>
          <p:spPr>
            <a:xfrm>
              <a:off x="0" y="0"/>
              <a:ext cx="8989006" cy="13481775"/>
            </a:xfrm>
            <a:prstGeom prst="rect">
              <a:avLst/>
            </a:prstGeom>
          </p:spPr>
        </p:pic>
      </p:grpSp>
      <p:sp>
        <p:nvSpPr>
          <p:cNvPr id="7" name="TextBox 7"/>
          <p:cNvSpPr txBox="1"/>
          <p:nvPr/>
        </p:nvSpPr>
        <p:spPr>
          <a:xfrm>
            <a:off x="6741755" y="1104900"/>
            <a:ext cx="10431328" cy="7989367"/>
          </a:xfrm>
          <a:prstGeom prst="rect">
            <a:avLst/>
          </a:prstGeom>
        </p:spPr>
        <p:txBody>
          <a:bodyPr lIns="0" tIns="0" rIns="0" bIns="0" rtlCol="0" anchor="t">
            <a:spAutoFit/>
          </a:bodyPr>
          <a:lstStyle/>
          <a:p>
            <a:pPr algn="l">
              <a:lnSpc>
                <a:spcPts val="4199"/>
              </a:lnSpc>
            </a:pPr>
            <a:r>
              <a:rPr lang="en-US" sz="2400" dirty="0">
                <a:solidFill>
                  <a:srgbClr val="FF914D"/>
                </a:solidFill>
                <a:latin typeface="Copperplate Gothic Light" pitchFamily="34" charset="0"/>
                <a:ea typeface="TT Mussels"/>
                <a:cs typeface="TT Mussels"/>
                <a:sym typeface="TT Mussels"/>
              </a:rPr>
              <a:t>“Don Paul </a:t>
            </a:r>
            <a:r>
              <a:rPr lang="en-US" sz="2400" dirty="0" err="1">
                <a:solidFill>
                  <a:srgbClr val="FF914D"/>
                </a:solidFill>
                <a:latin typeface="Copperplate Gothic Light" pitchFamily="34" charset="0"/>
                <a:ea typeface="TT Mussels"/>
                <a:cs typeface="TT Mussels"/>
                <a:sym typeface="TT Mussels"/>
              </a:rPr>
              <a:t>Macheavelli</a:t>
            </a:r>
            <a:r>
              <a:rPr lang="en-US" sz="2400" dirty="0">
                <a:solidFill>
                  <a:srgbClr val="FF914D"/>
                </a:solidFill>
                <a:latin typeface="Copperplate Gothic Light" pitchFamily="34" charset="0"/>
                <a:ea typeface="TT Mussels"/>
                <a:cs typeface="TT Mussels"/>
                <a:sym typeface="TT Mussels"/>
              </a:rPr>
              <a:t>”  </a:t>
            </a:r>
            <a:r>
              <a:rPr lang="en-US" sz="2400" dirty="0">
                <a:solidFill>
                  <a:srgbClr val="D8D8D8"/>
                </a:solidFill>
                <a:latin typeface="Copperplate Gothic Light" pitchFamily="34" charset="0"/>
                <a:ea typeface="TT Mussels"/>
                <a:cs typeface="TT Mussels"/>
                <a:sym typeface="TT Mussels"/>
              </a:rPr>
              <a:t>arrived in the late 90's from </a:t>
            </a:r>
            <a:r>
              <a:rPr lang="en-US" sz="2400" dirty="0" smtClean="0">
                <a:solidFill>
                  <a:srgbClr val="D8D8D8"/>
                </a:solidFill>
                <a:latin typeface="Copperplate Gothic Light" pitchFamily="34" charset="0"/>
                <a:ea typeface="TT Mussels"/>
                <a:cs typeface="TT Mussels"/>
                <a:sym typeface="TT Mussels"/>
              </a:rPr>
              <a:t>Sicily </a:t>
            </a:r>
            <a:r>
              <a:rPr lang="en-US" sz="2400" dirty="0">
                <a:solidFill>
                  <a:srgbClr val="D8D8D8"/>
                </a:solidFill>
                <a:latin typeface="Copperplate Gothic Light" pitchFamily="34" charset="0"/>
                <a:ea typeface="TT Mussels"/>
                <a:cs typeface="TT Mussels"/>
                <a:sym typeface="TT Mussels"/>
              </a:rPr>
              <a:t>along with his wife, for a glorious future for him and his family. He started to work as a contract labor in the shipyard he arrived on the eastside.</a:t>
            </a:r>
          </a:p>
          <a:p>
            <a:pPr algn="l">
              <a:lnSpc>
                <a:spcPts val="4199"/>
              </a:lnSpc>
            </a:pPr>
            <a:endParaRPr lang="en-US" sz="2400" dirty="0">
              <a:solidFill>
                <a:srgbClr val="D8D8D8"/>
              </a:solidFill>
              <a:latin typeface="Copperplate Gothic Light" pitchFamily="34" charset="0"/>
              <a:ea typeface="TT Mussels"/>
              <a:cs typeface="TT Mussels"/>
              <a:sym typeface="TT Mussels"/>
            </a:endParaRPr>
          </a:p>
          <a:p>
            <a:pPr algn="l">
              <a:lnSpc>
                <a:spcPts val="4199"/>
              </a:lnSpc>
            </a:pPr>
            <a:r>
              <a:rPr lang="en-US" sz="2400" dirty="0">
                <a:solidFill>
                  <a:srgbClr val="D8D8D8"/>
                </a:solidFill>
                <a:latin typeface="Copperplate Gothic Light" pitchFamily="34" charset="0"/>
                <a:ea typeface="TT Mussels"/>
                <a:cs typeface="TT Mussels"/>
                <a:sym typeface="TT Mussels"/>
              </a:rPr>
              <a:t>Due to low wages and hazardous work conditions for the labors working, </a:t>
            </a:r>
            <a:r>
              <a:rPr lang="en-US" sz="2400" dirty="0" err="1">
                <a:solidFill>
                  <a:srgbClr val="D8D8D8"/>
                </a:solidFill>
                <a:latin typeface="Copperplate Gothic Light" pitchFamily="34" charset="0"/>
                <a:ea typeface="TT Mussels"/>
                <a:cs typeface="TT Mussels"/>
                <a:sym typeface="TT Mussels"/>
              </a:rPr>
              <a:t>paulie</a:t>
            </a:r>
            <a:r>
              <a:rPr lang="en-US" sz="2400" dirty="0">
                <a:solidFill>
                  <a:srgbClr val="D8D8D8"/>
                </a:solidFill>
                <a:latin typeface="Copperplate Gothic Light" pitchFamily="34" charset="0"/>
                <a:ea typeface="TT Mussels"/>
                <a:cs typeface="TT Mussels"/>
                <a:sym typeface="TT Mussels"/>
              </a:rPr>
              <a:t> formed a ‘Workers union’ to fight back against the government so that “They and their brothers and sisters who are immigrants came to the land can live without any one looking down on them and their work </a:t>
            </a:r>
            <a:r>
              <a:rPr lang="en-US" sz="2400" dirty="0" smtClean="0">
                <a:solidFill>
                  <a:srgbClr val="D8D8D8"/>
                </a:solidFill>
                <a:latin typeface="Copperplate Gothic Light" pitchFamily="34" charset="0"/>
                <a:ea typeface="TT Mussels"/>
                <a:cs typeface="TT Mussels"/>
                <a:sym typeface="TT Mussels"/>
              </a:rPr>
              <a:t>and the </a:t>
            </a:r>
            <a:r>
              <a:rPr lang="en-US" sz="2400" dirty="0">
                <a:solidFill>
                  <a:srgbClr val="D8D8D8"/>
                </a:solidFill>
                <a:latin typeface="Copperplate Gothic Light" pitchFamily="34" charset="0"/>
                <a:ea typeface="TT Mussels"/>
                <a:cs typeface="TT Mussels"/>
                <a:sym typeface="TT Mussels"/>
              </a:rPr>
              <a:t>government must take care of us”.</a:t>
            </a:r>
          </a:p>
          <a:p>
            <a:pPr algn="l">
              <a:lnSpc>
                <a:spcPts val="4199"/>
              </a:lnSpc>
            </a:pPr>
            <a:r>
              <a:rPr lang="en-US" sz="2400" dirty="0">
                <a:solidFill>
                  <a:srgbClr val="D8D8D8"/>
                </a:solidFill>
                <a:latin typeface="Copperplate Gothic Light" pitchFamily="34" charset="0"/>
                <a:ea typeface="TT Mussels"/>
                <a:cs typeface="TT Mussels"/>
                <a:sym typeface="TT Mussels"/>
              </a:rPr>
              <a:t>In short he won and created a new union just for the immigrants like him so that they can live happily in this ‘God’s country’ Known as</a:t>
            </a:r>
            <a:r>
              <a:rPr lang="en-US" sz="2400" dirty="0">
                <a:solidFill>
                  <a:srgbClr val="FFBD59"/>
                </a:solidFill>
                <a:latin typeface="Copperplate Gothic Light" pitchFamily="34" charset="0"/>
                <a:ea typeface="TT Mussels"/>
                <a:cs typeface="TT Mussels"/>
                <a:sym typeface="TT Mussels"/>
              </a:rPr>
              <a:t> </a:t>
            </a:r>
            <a:r>
              <a:rPr lang="en-US" sz="2400" dirty="0">
                <a:solidFill>
                  <a:srgbClr val="FF914D"/>
                </a:solidFill>
                <a:latin typeface="Copperplate Gothic Light" pitchFamily="34" charset="0"/>
                <a:ea typeface="TT Mussels"/>
                <a:cs typeface="TT Mussels"/>
                <a:sym typeface="TT Mussels"/>
              </a:rPr>
              <a:t>‘</a:t>
            </a:r>
            <a:r>
              <a:rPr lang="en-US" sz="2400" dirty="0" err="1">
                <a:solidFill>
                  <a:srgbClr val="FF914D"/>
                </a:solidFill>
                <a:latin typeface="Copperplate Gothic Light" pitchFamily="34" charset="0"/>
                <a:ea typeface="TT Mussels"/>
                <a:cs typeface="TT Mussels"/>
                <a:sym typeface="TT Mussels"/>
              </a:rPr>
              <a:t>Alcantranz</a:t>
            </a:r>
            <a:r>
              <a:rPr lang="en-US" sz="2400" dirty="0">
                <a:solidFill>
                  <a:srgbClr val="FF914D"/>
                </a:solidFill>
                <a:latin typeface="Copperplate Gothic Light" pitchFamily="34" charset="0"/>
                <a:ea typeface="TT Mussels"/>
                <a:cs typeface="TT Mussels"/>
                <a:sym typeface="TT Mussels"/>
              </a:rPr>
              <a:t>’</a:t>
            </a:r>
          </a:p>
          <a:p>
            <a:pPr marL="0" lvl="0" indent="0" algn="l">
              <a:lnSpc>
                <a:spcPts val="3499"/>
              </a:lnSpc>
              <a:spcBef>
                <a:spcPct val="0"/>
              </a:spcBef>
            </a:pPr>
            <a:r>
              <a:rPr lang="en-US" sz="2499" dirty="0">
                <a:solidFill>
                  <a:srgbClr val="D8D8D8"/>
                </a:solidFill>
                <a:latin typeface="TT Mussels"/>
                <a:ea typeface="TT Mussels"/>
                <a:cs typeface="TT Mussels"/>
                <a:sym typeface="TT Mussels"/>
              </a:rPr>
              <a:t> </a:t>
            </a:r>
          </a:p>
        </p:txBody>
      </p:sp>
      <p:sp>
        <p:nvSpPr>
          <p:cNvPr id="8" name="TextBox 8"/>
          <p:cNvSpPr txBox="1"/>
          <p:nvPr/>
        </p:nvSpPr>
        <p:spPr>
          <a:xfrm>
            <a:off x="6741755" y="190500"/>
            <a:ext cx="10431328" cy="665054"/>
          </a:xfrm>
          <a:prstGeom prst="rect">
            <a:avLst/>
          </a:prstGeom>
        </p:spPr>
        <p:txBody>
          <a:bodyPr lIns="0" tIns="0" rIns="0" bIns="0" rtlCol="0" anchor="t">
            <a:spAutoFit/>
          </a:bodyPr>
          <a:lstStyle/>
          <a:p>
            <a:pPr marL="0" lvl="0" indent="0" algn="l">
              <a:lnSpc>
                <a:spcPts val="5627"/>
              </a:lnSpc>
              <a:spcBef>
                <a:spcPct val="0"/>
              </a:spcBef>
            </a:pPr>
            <a:r>
              <a:rPr lang="en-US" sz="4019" b="1" u="sng" dirty="0" smtClean="0">
                <a:solidFill>
                  <a:srgbClr val="D40C0C"/>
                </a:solidFill>
                <a:latin typeface="Copperplate Gothic Bold" pitchFamily="34" charset="0"/>
                <a:ea typeface="TT Mussels Bold"/>
                <a:cs typeface="TT Mussels Bold"/>
                <a:sym typeface="TT Mussels Bold"/>
              </a:rPr>
              <a:t>Variables</a:t>
            </a:r>
            <a:endParaRPr lang="en-US" sz="4019" b="1" u="sng" dirty="0">
              <a:solidFill>
                <a:srgbClr val="D40C0C"/>
              </a:solidFill>
              <a:latin typeface="Copperplate Gothic Bold" pitchFamily="34" charset="0"/>
              <a:ea typeface="TT Mussels Bold"/>
              <a:cs typeface="TT Mussels Bold"/>
              <a:sym typeface="TT Mussels Bold"/>
            </a:endParaRPr>
          </a:p>
        </p:txBody>
      </p:sp>
    </p:spTree>
  </p:cSld>
  <p:clrMapOvr>
    <a:masterClrMapping/>
  </p:clrMapOvr>
  <mc:AlternateContent xmlns:mc="http://schemas.openxmlformats.org/markup-compatibility/2006">
    <mc:Choice xmlns:p14="http://schemas.microsoft.com/office/powerpoint/2010/main" Requires="p14">
      <p:transition spd="slow" p14:dur="5750">
        <p:checker dir="vert"/>
      </p:transition>
    </mc:Choice>
    <mc:Fallback>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up)">
                                      <p:cBhvr>
                                        <p:cTn id="7" dur="2500"/>
                                        <p:tgtEl>
                                          <p:spTgt spid="8">
                                            <p:txEl>
                                              <p:pRg st="0" end="0"/>
                                            </p:txEl>
                                          </p:spTgt>
                                        </p:tgtEl>
                                      </p:cBhvr>
                                    </p:animEffect>
                                  </p:childTnLst>
                                </p:cTn>
                              </p:par>
                              <p:par>
                                <p:cTn id="8" presetID="8" presetClass="entr" presetSubtype="16" fill="hold" nodeType="withEffect">
                                  <p:stCondLst>
                                    <p:cond delay="175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diamond(in)">
                                      <p:cBhvr>
                                        <p:cTn id="10" dur="2000"/>
                                        <p:tgtEl>
                                          <p:spTgt spid="7">
                                            <p:txEl>
                                              <p:pRg st="0" end="0"/>
                                            </p:txEl>
                                          </p:spTgt>
                                        </p:tgtEl>
                                      </p:cBhvr>
                                    </p:animEffect>
                                  </p:childTnLst>
                                </p:cTn>
                              </p:par>
                              <p:par>
                                <p:cTn id="11" presetID="22" presetClass="entr" presetSubtype="8" fill="hold" nodeType="withEffect">
                                  <p:stCondLst>
                                    <p:cond delay="250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2750"/>
                                        <p:tgtEl>
                                          <p:spTgt spid="5"/>
                                        </p:tgtEl>
                                      </p:cBhvr>
                                    </p:animEffect>
                                  </p:childTnLst>
                                </p:cTn>
                              </p:par>
                              <p:par>
                                <p:cTn id="14" presetID="14" presetClass="entr" presetSubtype="10" fill="hold" nodeType="withEffect">
                                  <p:stCondLst>
                                    <p:cond delay="4250"/>
                                  </p:stCondLst>
                                  <p:childTnLst>
                                    <p:set>
                                      <p:cBhvr>
                                        <p:cTn id="15" dur="1" fill="hold">
                                          <p:stCondLst>
                                            <p:cond delay="0"/>
                                          </p:stCondLst>
                                        </p:cTn>
                                        <p:tgtEl>
                                          <p:spTgt spid="7">
                                            <p:txEl>
                                              <p:pRg st="2" end="2"/>
                                            </p:txEl>
                                          </p:spTgt>
                                        </p:tgtEl>
                                        <p:attrNameLst>
                                          <p:attrName>style.visibility</p:attrName>
                                        </p:attrNameLst>
                                      </p:cBhvr>
                                      <p:to>
                                        <p:strVal val="visible"/>
                                      </p:to>
                                    </p:set>
                                    <p:animEffect transition="in" filter="randombar(horizontal)">
                                      <p:cBhvr>
                                        <p:cTn id="16" dur="2250"/>
                                        <p:tgtEl>
                                          <p:spTgt spid="7">
                                            <p:txEl>
                                              <p:pRg st="2" end="2"/>
                                            </p:txEl>
                                          </p:spTgt>
                                        </p:tgtEl>
                                      </p:cBhvr>
                                    </p:animEffect>
                                  </p:childTnLst>
                                </p:cTn>
                              </p:par>
                              <p:par>
                                <p:cTn id="17" presetID="14" presetClass="entr" presetSubtype="10" fill="hold" nodeType="withEffect">
                                  <p:stCondLst>
                                    <p:cond delay="425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randombar(horizontal)">
                                      <p:cBhvr>
                                        <p:cTn id="19" dur="2250"/>
                                        <p:tgtEl>
                                          <p:spTgt spid="7">
                                            <p:txEl>
                                              <p:pRg st="3" end="3"/>
                                            </p:txEl>
                                          </p:spTgt>
                                        </p:tgtEl>
                                      </p:cBhvr>
                                    </p:animEffect>
                                  </p:childTnLst>
                                </p:cTn>
                              </p:par>
                              <p:par>
                                <p:cTn id="20" presetID="14" presetClass="entr" presetSubtype="10" fill="hold" nodeType="withEffect">
                                  <p:stCondLst>
                                    <p:cond delay="350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randombar(horizontal)">
                                      <p:cBhvr>
                                        <p:cTn id="22" dur="225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8D8D8"/>
        </a:solidFill>
        <a:effectLst/>
      </p:bgPr>
    </p:bg>
    <p:spTree>
      <p:nvGrpSpPr>
        <p:cNvPr id="1" name=""/>
        <p:cNvGrpSpPr/>
        <p:nvPr/>
      </p:nvGrpSpPr>
      <p:grpSpPr>
        <a:xfrm>
          <a:off x="0" y="0"/>
          <a:ext cx="0" cy="0"/>
          <a:chOff x="0" y="0"/>
          <a:chExt cx="0" cy="0"/>
        </a:xfrm>
      </p:grpSpPr>
      <p:grpSp>
        <p:nvGrpSpPr>
          <p:cNvPr id="2" name="Group 2"/>
          <p:cNvGrpSpPr/>
          <p:nvPr/>
        </p:nvGrpSpPr>
        <p:grpSpPr>
          <a:xfrm>
            <a:off x="11460028" y="491573"/>
            <a:ext cx="6576394" cy="9795427"/>
            <a:chOff x="0" y="0"/>
            <a:chExt cx="8768526" cy="13060569"/>
          </a:xfrm>
        </p:grpSpPr>
        <p:pic>
          <p:nvPicPr>
            <p:cNvPr id="3" name="Picture 3"/>
            <p:cNvPicPr>
              <a:picLocks noChangeAspect="1"/>
            </p:cNvPicPr>
            <p:nvPr/>
          </p:nvPicPr>
          <p:blipFill>
            <a:blip r:embed="rId2"/>
            <a:srcRect l="16431" r="16431"/>
            <a:stretch>
              <a:fillRect/>
            </a:stretch>
          </p:blipFill>
          <p:spPr>
            <a:xfrm>
              <a:off x="0" y="0"/>
              <a:ext cx="8768526" cy="13060569"/>
            </a:xfrm>
            <a:prstGeom prst="rect">
              <a:avLst/>
            </a:prstGeom>
          </p:spPr>
        </p:pic>
      </p:grpSp>
      <p:sp>
        <p:nvSpPr>
          <p:cNvPr id="4" name="TextBox 4"/>
          <p:cNvSpPr txBox="1"/>
          <p:nvPr/>
        </p:nvSpPr>
        <p:spPr>
          <a:xfrm>
            <a:off x="0" y="952500"/>
            <a:ext cx="10431328" cy="8534580"/>
          </a:xfrm>
          <a:prstGeom prst="rect">
            <a:avLst/>
          </a:prstGeom>
        </p:spPr>
        <p:txBody>
          <a:bodyPr lIns="0" tIns="0" rIns="0" bIns="0" rtlCol="0" anchor="t">
            <a:spAutoFit/>
          </a:bodyPr>
          <a:lstStyle/>
          <a:p>
            <a:pPr algn="l">
              <a:lnSpc>
                <a:spcPts val="4759"/>
              </a:lnSpc>
            </a:pPr>
            <a:r>
              <a:rPr lang="en-US" sz="2400" dirty="0">
                <a:solidFill>
                  <a:srgbClr val="000000"/>
                </a:solidFill>
                <a:latin typeface="Copperplate Gothic Light" pitchFamily="34" charset="0"/>
                <a:ea typeface="TT Mussels"/>
                <a:cs typeface="TT Mussels"/>
                <a:sym typeface="TT Mussels"/>
              </a:rPr>
              <a:t>At first</a:t>
            </a:r>
            <a:r>
              <a:rPr lang="en-US" sz="2400" dirty="0">
                <a:solidFill>
                  <a:srgbClr val="FF914D"/>
                </a:solidFill>
                <a:latin typeface="Copperplate Gothic Light" pitchFamily="34" charset="0"/>
                <a:ea typeface="TT Mussels"/>
                <a:cs typeface="TT Mussels"/>
                <a:sym typeface="TT Mussels"/>
              </a:rPr>
              <a:t> the Union</a:t>
            </a:r>
            <a:r>
              <a:rPr lang="en-US" sz="2400" dirty="0">
                <a:solidFill>
                  <a:srgbClr val="000000"/>
                </a:solidFill>
                <a:latin typeface="Copperplate Gothic Light" pitchFamily="34" charset="0"/>
                <a:ea typeface="TT Mussels"/>
                <a:cs typeface="TT Mussels"/>
                <a:sym typeface="TT Mussels"/>
              </a:rPr>
              <a:t> worked for the immigrants, took care of their problems, fought against everything that would cause problems for the immigrants in any form.</a:t>
            </a:r>
          </a:p>
          <a:p>
            <a:pPr algn="l">
              <a:lnSpc>
                <a:spcPts val="4759"/>
              </a:lnSpc>
            </a:pPr>
            <a:endParaRPr lang="en-US" sz="2400" dirty="0">
              <a:solidFill>
                <a:srgbClr val="000000"/>
              </a:solidFill>
              <a:latin typeface="Copperplate Gothic Light" pitchFamily="34" charset="0"/>
              <a:ea typeface="TT Mussels"/>
              <a:cs typeface="TT Mussels"/>
              <a:sym typeface="TT Mussels"/>
            </a:endParaRPr>
          </a:p>
          <a:p>
            <a:pPr algn="l">
              <a:lnSpc>
                <a:spcPts val="4759"/>
              </a:lnSpc>
            </a:pPr>
            <a:r>
              <a:rPr lang="en-US" sz="2400" dirty="0">
                <a:solidFill>
                  <a:srgbClr val="000000"/>
                </a:solidFill>
                <a:latin typeface="Copperplate Gothic Light" pitchFamily="34" charset="0"/>
                <a:ea typeface="TT Mussels"/>
                <a:cs typeface="TT Mussels"/>
                <a:sym typeface="TT Mussels"/>
              </a:rPr>
              <a:t>But, nothing in this city lasts forever especially if it is “good for the people”. Slowly the union started to deal with the wrong people of wrong nature and turned against everything it stood for and became the mafia gang it is today.</a:t>
            </a:r>
          </a:p>
          <a:p>
            <a:pPr algn="l">
              <a:lnSpc>
                <a:spcPts val="4759"/>
              </a:lnSpc>
            </a:pPr>
            <a:r>
              <a:rPr lang="en-US" sz="2400" dirty="0" err="1">
                <a:solidFill>
                  <a:srgbClr val="FF914D"/>
                </a:solidFill>
                <a:latin typeface="Copperplate Gothic Light" pitchFamily="34" charset="0"/>
                <a:ea typeface="TT Mussels"/>
                <a:cs typeface="TT Mussels"/>
                <a:sym typeface="TT Mussels"/>
              </a:rPr>
              <a:t>Paulie</a:t>
            </a:r>
            <a:r>
              <a:rPr lang="en-US" sz="2400" dirty="0">
                <a:solidFill>
                  <a:srgbClr val="FF914D"/>
                </a:solidFill>
                <a:latin typeface="Copperplate Gothic Light" pitchFamily="34" charset="0"/>
                <a:ea typeface="TT Mussels"/>
                <a:cs typeface="TT Mussels"/>
                <a:sym typeface="TT Mussels"/>
              </a:rPr>
              <a:t> </a:t>
            </a:r>
            <a:r>
              <a:rPr lang="en-US" sz="2400" dirty="0">
                <a:solidFill>
                  <a:srgbClr val="000000"/>
                </a:solidFill>
                <a:latin typeface="Copperplate Gothic Light" pitchFamily="34" charset="0"/>
                <a:ea typeface="TT Mussels"/>
                <a:cs typeface="TT Mussels"/>
                <a:sym typeface="TT Mussels"/>
              </a:rPr>
              <a:t>who became the leader of the Union had 2 sons </a:t>
            </a:r>
            <a:r>
              <a:rPr lang="en-US" sz="2400" dirty="0">
                <a:solidFill>
                  <a:srgbClr val="9D2912"/>
                </a:solidFill>
                <a:latin typeface="Copperplate Gothic Light" pitchFamily="34" charset="0"/>
                <a:ea typeface="TT Mussels"/>
                <a:cs typeface="TT Mussels"/>
                <a:sym typeface="TT Mussels"/>
              </a:rPr>
              <a:t>Damon</a:t>
            </a:r>
            <a:r>
              <a:rPr lang="en-US" sz="2400" dirty="0">
                <a:solidFill>
                  <a:srgbClr val="000000"/>
                </a:solidFill>
                <a:latin typeface="Copperplate Gothic Light" pitchFamily="34" charset="0"/>
                <a:ea typeface="TT Mussels"/>
                <a:cs typeface="TT Mussels"/>
                <a:sym typeface="TT Mussels"/>
              </a:rPr>
              <a:t> and</a:t>
            </a:r>
            <a:r>
              <a:rPr lang="en-US" sz="2400" dirty="0">
                <a:solidFill>
                  <a:srgbClr val="FFBD59"/>
                </a:solidFill>
                <a:latin typeface="Copperplate Gothic Light" pitchFamily="34" charset="0"/>
                <a:ea typeface="TT Mussels"/>
                <a:cs typeface="TT Mussels"/>
                <a:sym typeface="TT Mussels"/>
              </a:rPr>
              <a:t> Simon</a:t>
            </a:r>
            <a:r>
              <a:rPr lang="en-US" sz="2400" dirty="0">
                <a:solidFill>
                  <a:srgbClr val="000000"/>
                </a:solidFill>
                <a:latin typeface="Copperplate Gothic Light" pitchFamily="34" charset="0"/>
                <a:ea typeface="TT Mussels"/>
                <a:cs typeface="TT Mussels"/>
                <a:sym typeface="TT Mussels"/>
              </a:rPr>
              <a:t>.</a:t>
            </a:r>
          </a:p>
          <a:p>
            <a:pPr marL="0" lvl="0" indent="0" algn="l">
              <a:lnSpc>
                <a:spcPts val="4759"/>
              </a:lnSpc>
              <a:spcBef>
                <a:spcPct val="0"/>
              </a:spcBef>
            </a:pPr>
            <a:r>
              <a:rPr lang="en-US" sz="2400" dirty="0" smtClean="0">
                <a:solidFill>
                  <a:srgbClr val="9D2912"/>
                </a:solidFill>
                <a:latin typeface="Copperplate Gothic Light" pitchFamily="34" charset="0"/>
                <a:ea typeface="TT Mussels"/>
                <a:cs typeface="TT Mussels"/>
                <a:sym typeface="TT Mussels"/>
              </a:rPr>
              <a:t>Damon,</a:t>
            </a:r>
            <a:r>
              <a:rPr lang="en-US" sz="2400" dirty="0" smtClean="0">
                <a:solidFill>
                  <a:srgbClr val="000000"/>
                </a:solidFill>
                <a:latin typeface="Copperplate Gothic Light" pitchFamily="34" charset="0"/>
                <a:ea typeface="TT Mussels"/>
                <a:cs typeface="TT Mussels"/>
                <a:sym typeface="TT Mussels"/>
              </a:rPr>
              <a:t> </a:t>
            </a:r>
            <a:r>
              <a:rPr lang="en-US" sz="2400" dirty="0">
                <a:solidFill>
                  <a:srgbClr val="000000"/>
                </a:solidFill>
                <a:latin typeface="Copperplate Gothic Light" pitchFamily="34" charset="0"/>
                <a:ea typeface="TT Mussels"/>
                <a:cs typeface="TT Mussels"/>
                <a:sym typeface="TT Mussels"/>
              </a:rPr>
              <a:t>the elder </a:t>
            </a:r>
            <a:r>
              <a:rPr lang="en-US" sz="2400" dirty="0" smtClean="0">
                <a:solidFill>
                  <a:srgbClr val="000000"/>
                </a:solidFill>
                <a:latin typeface="Copperplate Gothic Light" pitchFamily="34" charset="0"/>
                <a:ea typeface="TT Mussels"/>
                <a:cs typeface="TT Mussels"/>
                <a:sym typeface="TT Mussels"/>
              </a:rPr>
              <a:t>one, </a:t>
            </a:r>
            <a:r>
              <a:rPr lang="en-US" sz="2400" dirty="0">
                <a:solidFill>
                  <a:srgbClr val="000000"/>
                </a:solidFill>
                <a:latin typeface="Copperplate Gothic Light" pitchFamily="34" charset="0"/>
                <a:ea typeface="TT Mussels"/>
                <a:cs typeface="TT Mussels"/>
                <a:sym typeface="TT Mussels"/>
              </a:rPr>
              <a:t>went back to Sicily to take care of the family lands and agricultural farming, while </a:t>
            </a:r>
            <a:r>
              <a:rPr lang="en-US" sz="2400" dirty="0" smtClean="0">
                <a:solidFill>
                  <a:srgbClr val="FF914D"/>
                </a:solidFill>
                <a:latin typeface="Copperplate Gothic Light" pitchFamily="34" charset="0"/>
                <a:ea typeface="TT Mussels"/>
                <a:cs typeface="TT Mussels"/>
                <a:sym typeface="TT Mussels"/>
              </a:rPr>
              <a:t>Simon,</a:t>
            </a:r>
            <a:r>
              <a:rPr lang="en-US" sz="2400" dirty="0" smtClean="0">
                <a:solidFill>
                  <a:srgbClr val="000000"/>
                </a:solidFill>
                <a:latin typeface="Copperplate Gothic Light" pitchFamily="34" charset="0"/>
                <a:ea typeface="TT Mussels"/>
                <a:cs typeface="TT Mussels"/>
                <a:sym typeface="TT Mussels"/>
              </a:rPr>
              <a:t> </a:t>
            </a:r>
            <a:r>
              <a:rPr lang="en-US" sz="2400" dirty="0">
                <a:solidFill>
                  <a:srgbClr val="000000"/>
                </a:solidFill>
                <a:latin typeface="Copperplate Gothic Light" pitchFamily="34" charset="0"/>
                <a:ea typeface="TT Mussels"/>
                <a:cs typeface="TT Mussels"/>
                <a:sym typeface="TT Mussels"/>
              </a:rPr>
              <a:t>the younger </a:t>
            </a:r>
            <a:r>
              <a:rPr lang="en-US" sz="2400" dirty="0" smtClean="0">
                <a:solidFill>
                  <a:srgbClr val="000000"/>
                </a:solidFill>
                <a:latin typeface="Copperplate Gothic Light" pitchFamily="34" charset="0"/>
                <a:ea typeface="TT Mussels"/>
                <a:cs typeface="TT Mussels"/>
                <a:sym typeface="TT Mussels"/>
              </a:rPr>
              <a:t>one, </a:t>
            </a:r>
            <a:r>
              <a:rPr lang="en-US" sz="2400" dirty="0">
                <a:solidFill>
                  <a:srgbClr val="000000"/>
                </a:solidFill>
                <a:latin typeface="Copperplate Gothic Light" pitchFamily="34" charset="0"/>
                <a:ea typeface="TT Mussels"/>
                <a:cs typeface="TT Mussels"/>
                <a:sym typeface="TT Mussels"/>
              </a:rPr>
              <a:t>stayed back and started to run the </a:t>
            </a:r>
            <a:r>
              <a:rPr lang="en-US" sz="2400" dirty="0">
                <a:solidFill>
                  <a:srgbClr val="FF914D"/>
                </a:solidFill>
                <a:latin typeface="Copperplate Gothic Light" pitchFamily="34" charset="0"/>
                <a:ea typeface="TT Mussels"/>
                <a:cs typeface="TT Mussels"/>
                <a:sym typeface="TT Mussels"/>
              </a:rPr>
              <a:t>union</a:t>
            </a:r>
            <a:r>
              <a:rPr lang="en-US" sz="2400" dirty="0">
                <a:solidFill>
                  <a:srgbClr val="000000"/>
                </a:solidFill>
                <a:latin typeface="Copperplate Gothic Light" pitchFamily="34" charset="0"/>
                <a:ea typeface="TT Mussels"/>
                <a:cs typeface="TT Mussels"/>
                <a:sym typeface="TT Mussels"/>
              </a:rPr>
              <a:t> his father started, </a:t>
            </a:r>
          </a:p>
        </p:txBody>
      </p:sp>
    </p:spTree>
  </p:cSld>
  <p:clrMapOvr>
    <a:masterClrMapping/>
  </p:clrMapOvr>
  <mc:AlternateContent xmlns:mc="http://schemas.openxmlformats.org/markup-compatibility/2006">
    <mc:Choice xmlns:p14="http://schemas.microsoft.com/office/powerpoint/2010/main" Requires="p14">
      <p:transition spd="slow" p14:dur="2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750"/>
                                        <p:tgtEl>
                                          <p:spTgt spid="4">
                                            <p:txEl>
                                              <p:pRg st="0" end="0"/>
                                            </p:txEl>
                                          </p:spTgt>
                                        </p:tgtEl>
                                      </p:cBhvr>
                                    </p:animEffect>
                                    <p:anim calcmode="lin" valueType="num">
                                      <p:cBhvr>
                                        <p:cTn id="8" dur="275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275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2750"/>
                                        <p:tgtEl>
                                          <p:spTgt spid="4">
                                            <p:txEl>
                                              <p:pRg st="2" end="2"/>
                                            </p:txEl>
                                          </p:spTgt>
                                        </p:tgtEl>
                                      </p:cBhvr>
                                    </p:animEffect>
                                    <p:anim calcmode="lin" valueType="num">
                                      <p:cBhvr>
                                        <p:cTn id="13" dur="275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4" dur="2750" fill="hold"/>
                                        <p:tgtEl>
                                          <p:spTgt spid="4">
                                            <p:txEl>
                                              <p:pRg st="2" end="2"/>
                                            </p:txEl>
                                          </p:spTgt>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2750"/>
                                        <p:tgtEl>
                                          <p:spTgt spid="4">
                                            <p:txEl>
                                              <p:pRg st="3" end="3"/>
                                            </p:txEl>
                                          </p:spTgt>
                                        </p:tgtEl>
                                      </p:cBhvr>
                                    </p:animEffect>
                                    <p:anim calcmode="lin" valueType="num">
                                      <p:cBhvr>
                                        <p:cTn id="18" dur="275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9" dur="2750" fill="hold"/>
                                        <p:tgtEl>
                                          <p:spTgt spid="4">
                                            <p:txEl>
                                              <p:pRg st="3" end="3"/>
                                            </p:txEl>
                                          </p:spTgt>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2750"/>
                                        <p:tgtEl>
                                          <p:spTgt spid="4">
                                            <p:txEl>
                                              <p:pRg st="4" end="4"/>
                                            </p:txEl>
                                          </p:spTgt>
                                        </p:tgtEl>
                                      </p:cBhvr>
                                    </p:animEffect>
                                    <p:anim calcmode="lin" valueType="num">
                                      <p:cBhvr>
                                        <p:cTn id="23" dur="275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4" dur="2750" fill="hold"/>
                                        <p:tgtEl>
                                          <p:spTgt spid="4">
                                            <p:txEl>
                                              <p:pRg st="4" end="4"/>
                                            </p:txEl>
                                          </p:spTgt>
                                        </p:tgtEl>
                                        <p:attrNameLst>
                                          <p:attrName>ppt_y</p:attrName>
                                        </p:attrNameLst>
                                      </p:cBhvr>
                                      <p:tavLst>
                                        <p:tav tm="0">
                                          <p:val>
                                            <p:strVal val="#ppt_y-.1"/>
                                          </p:val>
                                        </p:tav>
                                        <p:tav tm="100000">
                                          <p:val>
                                            <p:strVal val="#ppt_y"/>
                                          </p:val>
                                        </p:tav>
                                      </p:tavLst>
                                    </p:anim>
                                  </p:childTnLst>
                                </p:cTn>
                              </p:par>
                              <p:par>
                                <p:cTn id="25" presetID="21" presetClass="entr" presetSubtype="1" fill="hold" nodeType="withEffect">
                                  <p:stCondLst>
                                    <p:cond delay="2500"/>
                                  </p:stCondLst>
                                  <p:childTnLst>
                                    <p:set>
                                      <p:cBhvr>
                                        <p:cTn id="26" dur="1" fill="hold">
                                          <p:stCondLst>
                                            <p:cond delay="0"/>
                                          </p:stCondLst>
                                        </p:cTn>
                                        <p:tgtEl>
                                          <p:spTgt spid="2"/>
                                        </p:tgtEl>
                                        <p:attrNameLst>
                                          <p:attrName>style.visibility</p:attrName>
                                        </p:attrNameLst>
                                      </p:cBhvr>
                                      <p:to>
                                        <p:strVal val="visible"/>
                                      </p:to>
                                    </p:set>
                                    <p:animEffect transition="in" filter="wheel(1)">
                                      <p:cBhvr>
                                        <p:cTn id="27" dur="2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54" t="-38888" r="-781" b="-42685"/>
            </a:stretch>
          </a:blipFill>
        </p:spPr>
      </p:sp>
      <p:grpSp>
        <p:nvGrpSpPr>
          <p:cNvPr id="3" name="Group 3"/>
          <p:cNvGrpSpPr/>
          <p:nvPr/>
        </p:nvGrpSpPr>
        <p:grpSpPr>
          <a:xfrm>
            <a:off x="1" y="399915"/>
            <a:ext cx="7391400" cy="9323110"/>
            <a:chOff x="0" y="0"/>
            <a:chExt cx="10547897" cy="12430814"/>
          </a:xfrm>
        </p:grpSpPr>
        <p:pic>
          <p:nvPicPr>
            <p:cNvPr id="4" name="Picture 4"/>
            <p:cNvPicPr>
              <a:picLocks noChangeAspect="1"/>
            </p:cNvPicPr>
            <p:nvPr/>
          </p:nvPicPr>
          <p:blipFill>
            <a:blip r:embed="rId3"/>
            <a:srcRect l="7573" r="7573"/>
            <a:stretch>
              <a:fillRect/>
            </a:stretch>
          </p:blipFill>
          <p:spPr>
            <a:xfrm>
              <a:off x="0" y="0"/>
              <a:ext cx="10547897" cy="12430814"/>
            </a:xfrm>
            <a:prstGeom prst="rect">
              <a:avLst/>
            </a:prstGeom>
          </p:spPr>
        </p:pic>
      </p:grpSp>
      <p:sp>
        <p:nvSpPr>
          <p:cNvPr id="5" name="TextBox 5"/>
          <p:cNvSpPr txBox="1"/>
          <p:nvPr/>
        </p:nvSpPr>
        <p:spPr>
          <a:xfrm>
            <a:off x="7914218" y="378987"/>
            <a:ext cx="10116117" cy="9205597"/>
          </a:xfrm>
          <a:prstGeom prst="rect">
            <a:avLst/>
          </a:prstGeom>
        </p:spPr>
        <p:txBody>
          <a:bodyPr lIns="0" tIns="0" rIns="0" bIns="0" rtlCol="0" anchor="t">
            <a:spAutoFit/>
          </a:bodyPr>
          <a:lstStyle/>
          <a:p>
            <a:pPr algn="l">
              <a:lnSpc>
                <a:spcPts val="4024"/>
              </a:lnSpc>
            </a:pPr>
            <a:r>
              <a:rPr lang="en-US" sz="2200" dirty="0">
                <a:solidFill>
                  <a:srgbClr val="FF914D"/>
                </a:solidFill>
                <a:latin typeface="Copperplate Gothic Light" pitchFamily="34" charset="0"/>
                <a:ea typeface="TT Mussels"/>
                <a:cs typeface="TT Mussels"/>
                <a:sym typeface="TT Mussels"/>
              </a:rPr>
              <a:t>Simon</a:t>
            </a:r>
            <a:r>
              <a:rPr lang="en-US" sz="2200" dirty="0">
                <a:solidFill>
                  <a:srgbClr val="FFFFFF"/>
                </a:solidFill>
                <a:latin typeface="Copperplate Gothic Light" pitchFamily="34" charset="0"/>
                <a:ea typeface="TT Mussels"/>
                <a:cs typeface="TT Mussels"/>
                <a:sym typeface="TT Mussels"/>
              </a:rPr>
              <a:t> wanted more than </a:t>
            </a:r>
            <a:r>
              <a:rPr lang="en-US" sz="2200" dirty="0" smtClean="0">
                <a:solidFill>
                  <a:srgbClr val="FFFFFF"/>
                </a:solidFill>
                <a:latin typeface="Copperplate Gothic Light" pitchFamily="34" charset="0"/>
                <a:ea typeface="TT Mussels"/>
                <a:cs typeface="TT Mussels"/>
                <a:sym typeface="TT Mussels"/>
              </a:rPr>
              <a:t>what the </a:t>
            </a:r>
            <a:r>
              <a:rPr lang="en-US" sz="2200" dirty="0">
                <a:solidFill>
                  <a:srgbClr val="FFFFFF"/>
                </a:solidFill>
                <a:latin typeface="Copperplate Gothic Light" pitchFamily="34" charset="0"/>
                <a:ea typeface="TT Mussels"/>
                <a:cs typeface="TT Mussels"/>
                <a:sym typeface="TT Mussels"/>
              </a:rPr>
              <a:t>union is producing, he </a:t>
            </a:r>
            <a:r>
              <a:rPr lang="en-US" sz="2200" dirty="0" smtClean="0">
                <a:solidFill>
                  <a:srgbClr val="FFFFFF"/>
                </a:solidFill>
                <a:latin typeface="Copperplate Gothic Light" pitchFamily="34" charset="0"/>
                <a:ea typeface="TT Mussels"/>
                <a:cs typeface="TT Mussels"/>
                <a:sym typeface="TT Mussels"/>
              </a:rPr>
              <a:t>wanted to </a:t>
            </a:r>
            <a:r>
              <a:rPr lang="en-US" sz="2200" dirty="0">
                <a:solidFill>
                  <a:srgbClr val="FFFFFF"/>
                </a:solidFill>
                <a:latin typeface="Copperplate Gothic Light" pitchFamily="34" charset="0"/>
                <a:ea typeface="TT Mussels"/>
                <a:cs typeface="TT Mussels"/>
                <a:sym typeface="TT Mussels"/>
              </a:rPr>
              <a:t>run the city and to do that he </a:t>
            </a:r>
            <a:r>
              <a:rPr lang="en-US" sz="2200" dirty="0" smtClean="0">
                <a:solidFill>
                  <a:srgbClr val="FFFFFF"/>
                </a:solidFill>
                <a:latin typeface="Copperplate Gothic Light" pitchFamily="34" charset="0"/>
                <a:ea typeface="TT Mussels"/>
                <a:cs typeface="TT Mussels"/>
                <a:sym typeface="TT Mussels"/>
              </a:rPr>
              <a:t>wanted to </a:t>
            </a:r>
            <a:r>
              <a:rPr lang="en-US" sz="2200" dirty="0">
                <a:solidFill>
                  <a:srgbClr val="FFFFFF"/>
                </a:solidFill>
                <a:latin typeface="Copperplate Gothic Light" pitchFamily="34" charset="0"/>
                <a:ea typeface="TT Mussels"/>
                <a:cs typeface="TT Mussels"/>
                <a:sym typeface="TT Mussels"/>
              </a:rPr>
              <a:t>control </a:t>
            </a:r>
            <a:r>
              <a:rPr lang="en-US" sz="2200" dirty="0" smtClean="0">
                <a:solidFill>
                  <a:srgbClr val="FFFFFF"/>
                </a:solidFill>
                <a:latin typeface="Copperplate Gothic Light" pitchFamily="34" charset="0"/>
                <a:ea typeface="TT Mussels"/>
                <a:cs typeface="TT Mussels"/>
                <a:sym typeface="TT Mussels"/>
              </a:rPr>
              <a:t>everythin</a:t>
            </a:r>
            <a:r>
              <a:rPr lang="en-US" sz="2200" dirty="0" smtClean="0">
                <a:solidFill>
                  <a:srgbClr val="FFFFFF"/>
                </a:solidFill>
                <a:latin typeface="Copperplate Gothic Light" pitchFamily="34" charset="0"/>
                <a:ea typeface="TT Mussels"/>
                <a:cs typeface="TT Mussels"/>
                <a:sym typeface="TT Mussels"/>
              </a:rPr>
              <a:t>g;</a:t>
            </a:r>
            <a:r>
              <a:rPr lang="en-US" sz="2200" dirty="0" smtClean="0">
                <a:solidFill>
                  <a:srgbClr val="FFFFFF"/>
                </a:solidFill>
                <a:latin typeface="Copperplate Gothic Light" pitchFamily="34" charset="0"/>
                <a:ea typeface="TT Mussels"/>
                <a:cs typeface="TT Mussels"/>
                <a:sym typeface="TT Mussels"/>
              </a:rPr>
              <a:t>   </a:t>
            </a:r>
            <a:r>
              <a:rPr lang="en-US" sz="2200" dirty="0">
                <a:solidFill>
                  <a:srgbClr val="FFFFFF"/>
                </a:solidFill>
                <a:latin typeface="Copperplate Gothic Light" pitchFamily="34" charset="0"/>
                <a:ea typeface="TT Mussels"/>
                <a:cs typeface="TT Mussels"/>
                <a:sym typeface="TT Mussels"/>
              </a:rPr>
              <a:t>rackets, dope business, money laundering, trafficking you name </a:t>
            </a:r>
            <a:r>
              <a:rPr lang="en-US" sz="2200" dirty="0" smtClean="0">
                <a:solidFill>
                  <a:srgbClr val="FFFFFF"/>
                </a:solidFill>
                <a:latin typeface="Copperplate Gothic Light" pitchFamily="34" charset="0"/>
                <a:ea typeface="TT Mussels"/>
                <a:cs typeface="TT Mussels"/>
                <a:sym typeface="TT Mussels"/>
              </a:rPr>
              <a:t>it. </a:t>
            </a:r>
            <a:r>
              <a:rPr lang="en-US" sz="2200" dirty="0">
                <a:solidFill>
                  <a:srgbClr val="FFFFFF"/>
                </a:solidFill>
                <a:latin typeface="Copperplate Gothic Light" pitchFamily="34" charset="0"/>
                <a:ea typeface="TT Mussels"/>
                <a:cs typeface="TT Mussels"/>
                <a:sym typeface="TT Mussels"/>
              </a:rPr>
              <a:t>all kinds of illegal business were either handed over or taken by force by the new </a:t>
            </a:r>
            <a:r>
              <a:rPr lang="en-US" sz="2200" b="1" dirty="0" err="1" smtClean="0">
                <a:solidFill>
                  <a:srgbClr val="FF914D"/>
                </a:solidFill>
                <a:latin typeface="Copperplate Gothic Light" pitchFamily="34" charset="0"/>
                <a:ea typeface="TT Mussels"/>
                <a:cs typeface="TT Mussels"/>
                <a:sym typeface="TT Mussels"/>
              </a:rPr>
              <a:t>Alcantranz</a:t>
            </a:r>
            <a:r>
              <a:rPr lang="en-US" sz="2200" dirty="0" smtClean="0">
                <a:solidFill>
                  <a:srgbClr val="FFFFFF"/>
                </a:solidFill>
                <a:latin typeface="Copperplate Gothic Light" pitchFamily="34" charset="0"/>
                <a:ea typeface="TT Mussels"/>
                <a:cs typeface="TT Mussels"/>
                <a:sym typeface="TT Mussels"/>
              </a:rPr>
              <a:t> </a:t>
            </a:r>
            <a:r>
              <a:rPr lang="en-US" sz="2200" dirty="0">
                <a:solidFill>
                  <a:srgbClr val="FFFFFF"/>
                </a:solidFill>
                <a:latin typeface="Copperplate Gothic Light" pitchFamily="34" charset="0"/>
                <a:ea typeface="TT Mussels"/>
                <a:cs typeface="TT Mussels"/>
                <a:sym typeface="TT Mussels"/>
              </a:rPr>
              <a:t>mafia. With that money and help from his political </a:t>
            </a:r>
            <a:r>
              <a:rPr lang="en-US" sz="2200" dirty="0" smtClean="0">
                <a:solidFill>
                  <a:srgbClr val="FFFFFF"/>
                </a:solidFill>
                <a:latin typeface="Copperplate Gothic Light" pitchFamily="34" charset="0"/>
                <a:ea typeface="TT Mussels"/>
                <a:cs typeface="TT Mussels"/>
                <a:sym typeface="TT Mussels"/>
              </a:rPr>
              <a:t>buddies.</a:t>
            </a:r>
            <a:endParaRPr lang="en-US" sz="2200" dirty="0">
              <a:solidFill>
                <a:srgbClr val="FFFFFF"/>
              </a:solidFill>
              <a:latin typeface="Copperplate Gothic Light" pitchFamily="34" charset="0"/>
              <a:ea typeface="TT Mussels"/>
              <a:cs typeface="TT Mussels"/>
              <a:sym typeface="TT Mussels"/>
            </a:endParaRPr>
          </a:p>
          <a:p>
            <a:pPr algn="l">
              <a:lnSpc>
                <a:spcPts val="4024"/>
              </a:lnSpc>
            </a:pPr>
            <a:r>
              <a:rPr lang="en-US" sz="2200" dirty="0">
                <a:solidFill>
                  <a:srgbClr val="FF914D"/>
                </a:solidFill>
                <a:latin typeface="Copperplate Gothic Light" pitchFamily="34" charset="0"/>
                <a:ea typeface="TT Mussels"/>
                <a:cs typeface="TT Mussels"/>
                <a:sym typeface="TT Mussels"/>
              </a:rPr>
              <a:t>Simon</a:t>
            </a:r>
            <a:r>
              <a:rPr lang="en-US" sz="2200" dirty="0">
                <a:solidFill>
                  <a:srgbClr val="FFFFFF"/>
                </a:solidFill>
                <a:latin typeface="Copperplate Gothic Light" pitchFamily="34" charset="0"/>
                <a:ea typeface="TT Mussels"/>
                <a:cs typeface="TT Mussels"/>
                <a:sym typeface="TT Mussels"/>
              </a:rPr>
              <a:t> became invincible to the government as the </a:t>
            </a:r>
            <a:r>
              <a:rPr lang="en-US" sz="2200" dirty="0">
                <a:solidFill>
                  <a:srgbClr val="D8D8D8"/>
                </a:solidFill>
                <a:latin typeface="Copperplate Gothic Light" pitchFamily="34" charset="0"/>
                <a:ea typeface="TT Mussels"/>
                <a:cs typeface="TT Mussels"/>
                <a:sym typeface="TT Mussels"/>
              </a:rPr>
              <a:t>Mayor </a:t>
            </a:r>
            <a:r>
              <a:rPr lang="en-US" sz="2200" dirty="0">
                <a:solidFill>
                  <a:srgbClr val="FFDE59"/>
                </a:solidFill>
                <a:latin typeface="Copperplate Gothic Light" pitchFamily="34" charset="0"/>
                <a:ea typeface="TT Mussels"/>
                <a:cs typeface="TT Mussels"/>
                <a:sym typeface="TT Mussels"/>
              </a:rPr>
              <a:t>‘Steve </a:t>
            </a:r>
            <a:r>
              <a:rPr lang="en-US" sz="2200" dirty="0" err="1">
                <a:solidFill>
                  <a:srgbClr val="FFDE59"/>
                </a:solidFill>
                <a:latin typeface="Copperplate Gothic Light" pitchFamily="34" charset="0"/>
                <a:ea typeface="TT Mussels"/>
                <a:cs typeface="TT Mussels"/>
                <a:sym typeface="TT Mussels"/>
              </a:rPr>
              <a:t>didtmond</a:t>
            </a:r>
            <a:r>
              <a:rPr lang="en-US" sz="2200" dirty="0">
                <a:solidFill>
                  <a:srgbClr val="FFFFFF"/>
                </a:solidFill>
                <a:latin typeface="Copperplate Gothic Light" pitchFamily="34" charset="0"/>
                <a:ea typeface="TT Mussels"/>
                <a:cs typeface="TT Mussels"/>
                <a:sym typeface="TT Mussels"/>
              </a:rPr>
              <a:t>’ and the D.A.</a:t>
            </a:r>
            <a:r>
              <a:rPr lang="en-US" sz="2200" dirty="0">
                <a:solidFill>
                  <a:srgbClr val="FFDE59"/>
                </a:solidFill>
                <a:latin typeface="Copperplate Gothic Light" pitchFamily="34" charset="0"/>
                <a:ea typeface="TT Mussels"/>
                <a:cs typeface="TT Mussels"/>
                <a:sym typeface="TT Mussels"/>
              </a:rPr>
              <a:t> ‘William spears’</a:t>
            </a:r>
            <a:r>
              <a:rPr lang="en-US" sz="2200" dirty="0">
                <a:solidFill>
                  <a:srgbClr val="FFFFFF"/>
                </a:solidFill>
                <a:latin typeface="Copperplate Gothic Light" pitchFamily="34" charset="0"/>
                <a:ea typeface="TT Mussels"/>
                <a:cs typeface="TT Mussels"/>
                <a:sym typeface="TT Mussels"/>
              </a:rPr>
              <a:t> along </a:t>
            </a:r>
            <a:r>
              <a:rPr lang="en-US" sz="2200" dirty="0" smtClean="0">
                <a:solidFill>
                  <a:srgbClr val="FFFFFF"/>
                </a:solidFill>
                <a:latin typeface="Copperplate Gothic Light" pitchFamily="34" charset="0"/>
                <a:ea typeface="TT Mussels"/>
                <a:cs typeface="TT Mussels"/>
                <a:sym typeface="TT Mussels"/>
              </a:rPr>
              <a:t>with a few </a:t>
            </a:r>
            <a:r>
              <a:rPr lang="en-US" sz="2200" dirty="0">
                <a:solidFill>
                  <a:srgbClr val="FFFFFF"/>
                </a:solidFill>
                <a:latin typeface="Copperplate Gothic Light" pitchFamily="34" charset="0"/>
                <a:ea typeface="TT Mussels"/>
                <a:cs typeface="TT Mussels"/>
                <a:sym typeface="TT Mussels"/>
              </a:rPr>
              <a:t>other political people he kept under his thumb.</a:t>
            </a:r>
          </a:p>
          <a:p>
            <a:pPr algn="l">
              <a:lnSpc>
                <a:spcPts val="4024"/>
              </a:lnSpc>
            </a:pPr>
            <a:r>
              <a:rPr lang="en-US" sz="2200" dirty="0">
                <a:solidFill>
                  <a:srgbClr val="FFFFFF"/>
                </a:solidFill>
                <a:latin typeface="Copperplate Gothic Light" pitchFamily="34" charset="0"/>
                <a:ea typeface="TT Mussels"/>
                <a:cs typeface="TT Mussels"/>
                <a:sym typeface="TT Mussels"/>
              </a:rPr>
              <a:t>I took my charges 3 years ago and this bastard’s file did not even have more than 2 pages, Still he keeps men and women like me alive and working, to make people believe that he is not a tyrant but a peace loving and helpful man just like his father and if any one starts asking questions and starts going after him;  you know what’s going happen to them.</a:t>
            </a:r>
          </a:p>
          <a:p>
            <a:pPr algn="l">
              <a:lnSpc>
                <a:spcPts val="4024"/>
              </a:lnSpc>
            </a:pPr>
            <a:endParaRPr lang="en-US" sz="2200" dirty="0">
              <a:solidFill>
                <a:srgbClr val="FFFFFF"/>
              </a:solidFill>
              <a:latin typeface="Copperplate Gothic Light" pitchFamily="34" charset="0"/>
              <a:ea typeface="TT Mussels"/>
              <a:cs typeface="TT Mussels"/>
              <a:sym typeface="TT Mussels"/>
            </a:endParaRPr>
          </a:p>
          <a:p>
            <a:pPr algn="l">
              <a:lnSpc>
                <a:spcPts val="4024"/>
              </a:lnSpc>
            </a:pPr>
            <a:r>
              <a:rPr lang="en-US" sz="2200" dirty="0">
                <a:solidFill>
                  <a:srgbClr val="FFFFFF"/>
                </a:solidFill>
                <a:latin typeface="Copperplate Gothic Light" pitchFamily="34" charset="0"/>
                <a:ea typeface="TT Mussels"/>
                <a:cs typeface="TT Mussels"/>
                <a:sym typeface="TT Mussels"/>
              </a:rPr>
              <a:t>Six-feet underground; Some fucking narcissist.</a:t>
            </a:r>
          </a:p>
          <a:p>
            <a:pPr marL="0" lvl="0" indent="0" algn="l">
              <a:lnSpc>
                <a:spcPts val="4024"/>
              </a:lnSpc>
              <a:spcBef>
                <a:spcPct val="0"/>
              </a:spcBef>
            </a:pPr>
            <a:endParaRPr lang="en-US" sz="2874" dirty="0">
              <a:solidFill>
                <a:srgbClr val="FFFFFF"/>
              </a:solidFill>
              <a:latin typeface="TT Mussels"/>
              <a:ea typeface="TT Mussels"/>
              <a:cs typeface="TT Mussels"/>
              <a:sym typeface="TT Mussels"/>
            </a:endParaRPr>
          </a:p>
        </p:txBody>
      </p:sp>
    </p:spTree>
  </p:cSld>
  <p:clrMapOvr>
    <a:masterClrMapping/>
  </p:clrMapOvr>
  <mc:AlternateContent xmlns:mc="http://schemas.openxmlformats.org/markup-compatibility/2006">
    <mc:Choice xmlns:p14="http://schemas.microsoft.com/office/powerpoint/2010/main" Requires="p14">
      <p:transition spd="slow" p14:dur="175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Horizontal)">
                                      <p:cBhvr>
                                        <p:cTn id="7" dur="2750"/>
                                        <p:tgtEl>
                                          <p:spTgt spid="5">
                                            <p:txEl>
                                              <p:pRg st="0" end="0"/>
                                            </p:txEl>
                                          </p:spTgt>
                                        </p:tgtEl>
                                      </p:cBhvr>
                                    </p:animEffect>
                                  </p:childTnLst>
                                </p:cTn>
                              </p:par>
                              <p:par>
                                <p:cTn id="8" presetID="16" presetClass="entr" presetSubtype="26"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barn(inHorizontal)">
                                      <p:cBhvr>
                                        <p:cTn id="10" dur="2750"/>
                                        <p:tgtEl>
                                          <p:spTgt spid="5">
                                            <p:txEl>
                                              <p:pRg st="1" end="1"/>
                                            </p:txEl>
                                          </p:spTgt>
                                        </p:tgtEl>
                                      </p:cBhvr>
                                    </p:animEffect>
                                  </p:childTnLst>
                                </p:cTn>
                              </p:par>
                              <p:par>
                                <p:cTn id="11" presetID="16" presetClass="entr" presetSubtype="26"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barn(inHorizontal)">
                                      <p:cBhvr>
                                        <p:cTn id="13" dur="2750"/>
                                        <p:tgtEl>
                                          <p:spTgt spid="5">
                                            <p:txEl>
                                              <p:pRg st="2" end="2"/>
                                            </p:txEl>
                                          </p:spTgt>
                                        </p:tgtEl>
                                      </p:cBhvr>
                                    </p:animEffect>
                                  </p:childTnLst>
                                </p:cTn>
                              </p:par>
                              <p:par>
                                <p:cTn id="14" presetID="16" presetClass="entr" presetSubtype="26" fill="hold" nodeType="withEffect">
                                  <p:stCondLst>
                                    <p:cond delay="0"/>
                                  </p:stCondLst>
                                  <p:childTnLst>
                                    <p:set>
                                      <p:cBhvr>
                                        <p:cTn id="15" dur="1" fill="hold">
                                          <p:stCondLst>
                                            <p:cond delay="0"/>
                                          </p:stCondLst>
                                        </p:cTn>
                                        <p:tgtEl>
                                          <p:spTgt spid="5">
                                            <p:txEl>
                                              <p:pRg st="4" end="4"/>
                                            </p:txEl>
                                          </p:spTgt>
                                        </p:tgtEl>
                                        <p:attrNameLst>
                                          <p:attrName>style.visibility</p:attrName>
                                        </p:attrNameLst>
                                      </p:cBhvr>
                                      <p:to>
                                        <p:strVal val="visible"/>
                                      </p:to>
                                    </p:set>
                                    <p:animEffect transition="in" filter="barn(inHorizontal)">
                                      <p:cBhvr>
                                        <p:cTn id="16" dur="2750"/>
                                        <p:tgtEl>
                                          <p:spTgt spid="5">
                                            <p:txEl>
                                              <p:pRg st="4" end="4"/>
                                            </p:txEl>
                                          </p:spTgt>
                                        </p:tgtEl>
                                      </p:cBhvr>
                                    </p:animEffect>
                                  </p:childTnLst>
                                </p:cTn>
                              </p:par>
                              <p:par>
                                <p:cTn id="17" presetID="14" presetClass="entr" presetSubtype="10" fill="hold" nodeType="withEffect">
                                  <p:stCondLst>
                                    <p:cond delay="2250"/>
                                  </p:stCondLst>
                                  <p:childTnLst>
                                    <p:set>
                                      <p:cBhvr>
                                        <p:cTn id="18" dur="1" fill="hold">
                                          <p:stCondLst>
                                            <p:cond delay="0"/>
                                          </p:stCondLst>
                                        </p:cTn>
                                        <p:tgtEl>
                                          <p:spTgt spid="3"/>
                                        </p:tgtEl>
                                        <p:attrNameLst>
                                          <p:attrName>style.visibility</p:attrName>
                                        </p:attrNameLst>
                                      </p:cBhvr>
                                      <p:to>
                                        <p:strVal val="visible"/>
                                      </p:to>
                                    </p:set>
                                    <p:animEffect transition="in" filter="randombar(horizontal)">
                                      <p:cBhvr>
                                        <p:cTn id="19" dur="2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l="-1354" t="-38888" r="-781" b="-42685"/>
            </a:stretch>
          </a:blipFill>
        </p:spPr>
      </p:sp>
      <p:grpSp>
        <p:nvGrpSpPr>
          <p:cNvPr id="3" name="Group 3"/>
          <p:cNvGrpSpPr/>
          <p:nvPr/>
        </p:nvGrpSpPr>
        <p:grpSpPr>
          <a:xfrm>
            <a:off x="11042206" y="0"/>
            <a:ext cx="7204391" cy="10145109"/>
            <a:chOff x="0" y="0"/>
            <a:chExt cx="9605855" cy="13526812"/>
          </a:xfrm>
        </p:grpSpPr>
        <p:pic>
          <p:nvPicPr>
            <p:cNvPr id="4" name="Picture 4"/>
            <p:cNvPicPr>
              <a:picLocks noChangeAspect="1"/>
            </p:cNvPicPr>
            <p:nvPr/>
          </p:nvPicPr>
          <p:blipFill>
            <a:blip r:embed="rId3"/>
            <a:srcRect l="14493" r="14493"/>
            <a:stretch>
              <a:fillRect/>
            </a:stretch>
          </p:blipFill>
          <p:spPr>
            <a:xfrm>
              <a:off x="0" y="0"/>
              <a:ext cx="9605855" cy="13526812"/>
            </a:xfrm>
            <a:prstGeom prst="rect">
              <a:avLst/>
            </a:prstGeom>
          </p:spPr>
        </p:pic>
      </p:grpSp>
      <p:sp>
        <p:nvSpPr>
          <p:cNvPr id="5" name="TextBox 5"/>
          <p:cNvSpPr txBox="1"/>
          <p:nvPr/>
        </p:nvSpPr>
        <p:spPr>
          <a:xfrm>
            <a:off x="0" y="763878"/>
            <a:ext cx="6561347" cy="1261627"/>
          </a:xfrm>
          <a:prstGeom prst="rect">
            <a:avLst/>
          </a:prstGeom>
        </p:spPr>
        <p:txBody>
          <a:bodyPr lIns="0" tIns="0" rIns="0" bIns="0" rtlCol="0" anchor="t">
            <a:spAutoFit/>
          </a:bodyPr>
          <a:lstStyle/>
          <a:p>
            <a:pPr marL="0" lvl="0" indent="0" algn="l">
              <a:lnSpc>
                <a:spcPts val="10535"/>
              </a:lnSpc>
              <a:spcBef>
                <a:spcPct val="0"/>
              </a:spcBef>
            </a:pPr>
            <a:r>
              <a:rPr lang="en-US" sz="6600" u="sng" spc="-240" dirty="0">
                <a:solidFill>
                  <a:srgbClr val="D40C0C"/>
                </a:solidFill>
                <a:latin typeface="Copperplate Gothic Bold" pitchFamily="34" charset="0"/>
                <a:ea typeface="AC Compacta"/>
                <a:cs typeface="AC Compacta"/>
                <a:sym typeface="AC Compacta"/>
              </a:rPr>
              <a:t>CONSTANT</a:t>
            </a:r>
          </a:p>
        </p:txBody>
      </p:sp>
      <p:sp>
        <p:nvSpPr>
          <p:cNvPr id="6" name="TextBox 6"/>
          <p:cNvSpPr txBox="1"/>
          <p:nvPr/>
        </p:nvSpPr>
        <p:spPr>
          <a:xfrm>
            <a:off x="342892" y="2440546"/>
            <a:ext cx="10699314" cy="7352526"/>
          </a:xfrm>
          <a:prstGeom prst="rect">
            <a:avLst/>
          </a:prstGeom>
        </p:spPr>
        <p:txBody>
          <a:bodyPr lIns="0" tIns="0" rIns="0" bIns="0" rtlCol="0" anchor="t">
            <a:spAutoFit/>
          </a:bodyPr>
          <a:lstStyle/>
          <a:p>
            <a:pPr algn="l">
              <a:lnSpc>
                <a:spcPts val="3639"/>
              </a:lnSpc>
            </a:pPr>
            <a:r>
              <a:rPr lang="en-US" sz="2599" dirty="0">
                <a:solidFill>
                  <a:srgbClr val="D40C0C"/>
                </a:solidFill>
                <a:latin typeface="TT Mussels"/>
                <a:ea typeface="TT Mussels"/>
                <a:cs typeface="TT Mussels"/>
                <a:sym typeface="TT Mussels"/>
              </a:rPr>
              <a:t>“</a:t>
            </a:r>
            <a:r>
              <a:rPr lang="en-US" sz="2000" dirty="0">
                <a:solidFill>
                  <a:srgbClr val="D40C0C"/>
                </a:solidFill>
                <a:latin typeface="Copperplate Gothic Light" pitchFamily="34" charset="0"/>
                <a:ea typeface="TT Mussels"/>
                <a:cs typeface="TT Mussels"/>
                <a:sym typeface="TT Mussels"/>
              </a:rPr>
              <a:t>Alexander Bell”</a:t>
            </a:r>
            <a:r>
              <a:rPr lang="en-US" sz="2000" dirty="0">
                <a:solidFill>
                  <a:srgbClr val="FFFFFF"/>
                </a:solidFill>
                <a:latin typeface="Copperplate Gothic Light" pitchFamily="34" charset="0"/>
                <a:ea typeface="TT Mussels"/>
                <a:cs typeface="TT Mussels"/>
                <a:sym typeface="TT Mussels"/>
              </a:rPr>
              <a:t> Father: Unknown, Mother: Unknown,  </a:t>
            </a:r>
            <a:r>
              <a:rPr lang="en-US" sz="2000" dirty="0" smtClean="0">
                <a:solidFill>
                  <a:srgbClr val="FFFFFF"/>
                </a:solidFill>
                <a:latin typeface="Copperplate Gothic Light" pitchFamily="34" charset="0"/>
                <a:ea typeface="TT Mussels"/>
                <a:cs typeface="TT Mussels"/>
                <a:sym typeface="TT Mussels"/>
              </a:rPr>
              <a:t>Place </a:t>
            </a:r>
            <a:r>
              <a:rPr lang="en-US" sz="2000" dirty="0">
                <a:solidFill>
                  <a:srgbClr val="FFFFFF"/>
                </a:solidFill>
                <a:latin typeface="Copperplate Gothic Light" pitchFamily="34" charset="0"/>
                <a:ea typeface="TT Mussels"/>
                <a:cs typeface="TT Mussels"/>
                <a:sym typeface="TT Mussels"/>
              </a:rPr>
              <a:t>of Birth: Unknown.</a:t>
            </a:r>
          </a:p>
          <a:p>
            <a:pPr algn="l">
              <a:lnSpc>
                <a:spcPts val="3639"/>
              </a:lnSpc>
            </a:pPr>
            <a:endParaRPr lang="en-US" sz="2000" dirty="0">
              <a:solidFill>
                <a:srgbClr val="FFFFFF"/>
              </a:solidFill>
              <a:latin typeface="Copperplate Gothic Light" pitchFamily="34" charset="0"/>
              <a:ea typeface="TT Mussels"/>
              <a:cs typeface="TT Mussels"/>
              <a:sym typeface="TT Mussels"/>
            </a:endParaRPr>
          </a:p>
          <a:p>
            <a:pPr algn="l">
              <a:lnSpc>
                <a:spcPts val="3639"/>
              </a:lnSpc>
            </a:pPr>
            <a:r>
              <a:rPr lang="en-US" sz="2000" dirty="0">
                <a:solidFill>
                  <a:srgbClr val="D40C0C"/>
                </a:solidFill>
                <a:latin typeface="Copperplate Gothic Light" pitchFamily="34" charset="0"/>
                <a:ea typeface="TT Mussels"/>
                <a:cs typeface="TT Mussels"/>
                <a:sym typeface="TT Mussels"/>
              </a:rPr>
              <a:t>“Alex”</a:t>
            </a:r>
            <a:r>
              <a:rPr lang="en-US" sz="2000" dirty="0">
                <a:solidFill>
                  <a:srgbClr val="FFFFFF"/>
                </a:solidFill>
                <a:latin typeface="Copperplate Gothic Light" pitchFamily="34" charset="0"/>
                <a:ea typeface="TT Mussels"/>
                <a:cs typeface="TT Mussels"/>
                <a:sym typeface="TT Mussels"/>
              </a:rPr>
              <a:t> is a curious case, he joined us six months ago while completing his degree in </a:t>
            </a:r>
            <a:r>
              <a:rPr lang="en-US" sz="2000" dirty="0" smtClean="0">
                <a:solidFill>
                  <a:srgbClr val="FFFFFF"/>
                </a:solidFill>
                <a:latin typeface="Copperplate Gothic Light" pitchFamily="34" charset="0"/>
                <a:ea typeface="TT Mussels"/>
                <a:cs typeface="TT Mussels"/>
                <a:sym typeface="TT Mussels"/>
              </a:rPr>
              <a:t>Psychology </a:t>
            </a:r>
            <a:r>
              <a:rPr lang="en-US" sz="2000" dirty="0">
                <a:solidFill>
                  <a:srgbClr val="FFFFFF"/>
                </a:solidFill>
                <a:latin typeface="Copperplate Gothic Light" pitchFamily="34" charset="0"/>
                <a:ea typeface="TT Mussels"/>
                <a:cs typeface="TT Mussels"/>
                <a:sym typeface="TT Mussels"/>
              </a:rPr>
              <a:t>along with computer science in Oxford University.  He rarely speaks about his family; whoever his father might be, </a:t>
            </a:r>
            <a:r>
              <a:rPr lang="en-US" sz="2000" dirty="0" smtClean="0">
                <a:solidFill>
                  <a:srgbClr val="FFFFFF"/>
                </a:solidFill>
                <a:latin typeface="Copperplate Gothic Light" pitchFamily="34" charset="0"/>
                <a:ea typeface="TT Mussels"/>
                <a:cs typeface="TT Mussels"/>
                <a:sym typeface="TT Mussels"/>
              </a:rPr>
              <a:t>that </a:t>
            </a:r>
            <a:r>
              <a:rPr lang="en-US" sz="2000" dirty="0">
                <a:solidFill>
                  <a:srgbClr val="FFFFFF"/>
                </a:solidFill>
                <a:latin typeface="Copperplate Gothic Light" pitchFamily="34" charset="0"/>
                <a:ea typeface="TT Mussels"/>
                <a:cs typeface="TT Mussels"/>
                <a:sym typeface="TT Mussels"/>
              </a:rPr>
              <a:t>likes telephones a lot.</a:t>
            </a:r>
          </a:p>
          <a:p>
            <a:pPr algn="l">
              <a:lnSpc>
                <a:spcPts val="3639"/>
              </a:lnSpc>
            </a:pPr>
            <a:endParaRPr lang="en-US" sz="2000" dirty="0">
              <a:solidFill>
                <a:srgbClr val="FFFFFF"/>
              </a:solidFill>
              <a:latin typeface="Copperplate Gothic Light" pitchFamily="34" charset="0"/>
              <a:ea typeface="TT Mussels"/>
              <a:cs typeface="TT Mussels"/>
              <a:sym typeface="TT Mussels"/>
            </a:endParaRPr>
          </a:p>
          <a:p>
            <a:pPr algn="l">
              <a:lnSpc>
                <a:spcPts val="3639"/>
              </a:lnSpc>
            </a:pPr>
            <a:r>
              <a:rPr lang="en-US" sz="2000" dirty="0">
                <a:solidFill>
                  <a:srgbClr val="FFFFFF"/>
                </a:solidFill>
                <a:latin typeface="Copperplate Gothic Light" pitchFamily="34" charset="0"/>
                <a:ea typeface="TT Mussels"/>
                <a:cs typeface="TT Mussels"/>
                <a:sym typeface="TT Mussels"/>
              </a:rPr>
              <a:t>He is one of </a:t>
            </a:r>
            <a:r>
              <a:rPr lang="en-US" sz="2000" dirty="0" smtClean="0">
                <a:solidFill>
                  <a:srgbClr val="FFFFFF"/>
                </a:solidFill>
                <a:latin typeface="Copperplate Gothic Light" pitchFamily="34" charset="0"/>
                <a:ea typeface="TT Mussels"/>
                <a:cs typeface="TT Mussels"/>
                <a:sym typeface="TT Mussels"/>
              </a:rPr>
              <a:t>the few </a:t>
            </a:r>
            <a:r>
              <a:rPr lang="en-US" sz="2000" dirty="0">
                <a:solidFill>
                  <a:srgbClr val="FFFFFF"/>
                </a:solidFill>
                <a:latin typeface="Copperplate Gothic Light" pitchFamily="34" charset="0"/>
                <a:ea typeface="TT Mussels"/>
                <a:cs typeface="TT Mussels"/>
                <a:sym typeface="TT Mussels"/>
              </a:rPr>
              <a:t>brilliant </a:t>
            </a:r>
            <a:r>
              <a:rPr lang="en-US" sz="2000" dirty="0" smtClean="0">
                <a:solidFill>
                  <a:srgbClr val="FFFFFF"/>
                </a:solidFill>
                <a:latin typeface="Copperplate Gothic Light" pitchFamily="34" charset="0"/>
                <a:ea typeface="TT Mussels"/>
                <a:cs typeface="TT Mussels"/>
                <a:sym typeface="TT Mussels"/>
              </a:rPr>
              <a:t>people </a:t>
            </a:r>
            <a:r>
              <a:rPr lang="en-US" sz="2000" dirty="0">
                <a:solidFill>
                  <a:srgbClr val="FFFFFF"/>
                </a:solidFill>
                <a:latin typeface="Copperplate Gothic Light" pitchFamily="34" charset="0"/>
                <a:ea typeface="TT Mussels"/>
                <a:cs typeface="TT Mussels"/>
                <a:sym typeface="TT Mussels"/>
              </a:rPr>
              <a:t>I have seen in my entire career; Since he </a:t>
            </a:r>
            <a:r>
              <a:rPr lang="en-US" sz="2000" dirty="0" smtClean="0">
                <a:solidFill>
                  <a:srgbClr val="FFFFFF"/>
                </a:solidFill>
                <a:latin typeface="Copperplate Gothic Light" pitchFamily="34" charset="0"/>
                <a:ea typeface="TT Mussels"/>
                <a:cs typeface="TT Mussels"/>
                <a:sym typeface="TT Mussels"/>
              </a:rPr>
              <a:t>joined, </a:t>
            </a:r>
            <a:r>
              <a:rPr lang="en-US" sz="2000" dirty="0">
                <a:solidFill>
                  <a:srgbClr val="FFFFFF"/>
                </a:solidFill>
                <a:latin typeface="Copperplate Gothic Light" pitchFamily="34" charset="0"/>
                <a:ea typeface="TT Mussels"/>
                <a:cs typeface="TT Mussels"/>
                <a:sym typeface="TT Mussels"/>
              </a:rPr>
              <a:t>the total cases he solved were ‘29’. </a:t>
            </a:r>
            <a:r>
              <a:rPr lang="en-US" sz="2000" dirty="0" smtClean="0">
                <a:solidFill>
                  <a:srgbClr val="FFFFFF"/>
                </a:solidFill>
                <a:latin typeface="Copperplate Gothic Light" pitchFamily="34" charset="0"/>
                <a:ea typeface="TT Mussels"/>
                <a:cs typeface="TT Mussels"/>
                <a:sym typeface="TT Mussels"/>
              </a:rPr>
              <a:t>For a </a:t>
            </a:r>
            <a:r>
              <a:rPr lang="en-US" sz="2000" dirty="0">
                <a:solidFill>
                  <a:srgbClr val="FFFFFF"/>
                </a:solidFill>
                <a:latin typeface="Copperplate Gothic Light" pitchFamily="34" charset="0"/>
                <a:ea typeface="TT Mussels"/>
                <a:cs typeface="TT Mussels"/>
                <a:sym typeface="TT Mussels"/>
              </a:rPr>
              <a:t>rookie to have a </a:t>
            </a:r>
            <a:r>
              <a:rPr lang="en-US" sz="2000" dirty="0" smtClean="0">
                <a:solidFill>
                  <a:srgbClr val="FFFFFF"/>
                </a:solidFill>
                <a:latin typeface="Copperplate Gothic Light" pitchFamily="34" charset="0"/>
                <a:ea typeface="TT Mussels"/>
                <a:cs typeface="TT Mussels"/>
                <a:sym typeface="TT Mussels"/>
              </a:rPr>
              <a:t>number </a:t>
            </a:r>
            <a:r>
              <a:rPr lang="en-US" sz="2000" dirty="0">
                <a:solidFill>
                  <a:srgbClr val="FFFFFF"/>
                </a:solidFill>
                <a:latin typeface="Copperplate Gothic Light" pitchFamily="34" charset="0"/>
                <a:ea typeface="TT Mussels"/>
                <a:cs typeface="TT Mussels"/>
                <a:sym typeface="TT Mussels"/>
              </a:rPr>
              <a:t>like that is astonishing and every case he solved is bigger than the </a:t>
            </a:r>
            <a:r>
              <a:rPr lang="en-US" sz="2000" dirty="0" smtClean="0">
                <a:solidFill>
                  <a:srgbClr val="FFFFFF"/>
                </a:solidFill>
                <a:latin typeface="Copperplate Gothic Light" pitchFamily="34" charset="0"/>
                <a:ea typeface="TT Mussels"/>
                <a:cs typeface="TT Mussels"/>
                <a:sym typeface="TT Mussels"/>
              </a:rPr>
              <a:t>previous; </a:t>
            </a:r>
            <a:r>
              <a:rPr lang="en-US" sz="2000" dirty="0">
                <a:solidFill>
                  <a:srgbClr val="FFFFFF"/>
                </a:solidFill>
                <a:latin typeface="Copperplate Gothic Light" pitchFamily="34" charset="0"/>
                <a:ea typeface="TT Mussels"/>
                <a:cs typeface="TT Mussels"/>
                <a:sym typeface="TT Mussels"/>
              </a:rPr>
              <a:t>Drugs, money </a:t>
            </a:r>
            <a:r>
              <a:rPr lang="en-US" sz="2000" dirty="0" smtClean="0">
                <a:solidFill>
                  <a:srgbClr val="FFFFFF"/>
                </a:solidFill>
                <a:latin typeface="Copperplate Gothic Light" pitchFamily="34" charset="0"/>
                <a:ea typeface="TT Mussels"/>
                <a:cs typeface="TT Mussels"/>
                <a:sym typeface="TT Mussels"/>
              </a:rPr>
              <a:t>anything, </a:t>
            </a:r>
            <a:r>
              <a:rPr lang="en-US" sz="2000" dirty="0">
                <a:solidFill>
                  <a:srgbClr val="FFFFFF"/>
                </a:solidFill>
                <a:latin typeface="Copperplate Gothic Light" pitchFamily="34" charset="0"/>
                <a:ea typeface="TT Mussels"/>
                <a:cs typeface="TT Mussels"/>
                <a:sym typeface="TT Mussels"/>
              </a:rPr>
              <a:t>there is not a single bust in this city in which</a:t>
            </a:r>
            <a:r>
              <a:rPr lang="en-US" sz="2000" dirty="0">
                <a:solidFill>
                  <a:srgbClr val="D40C0C"/>
                </a:solidFill>
                <a:latin typeface="Copperplate Gothic Light" pitchFamily="34" charset="0"/>
                <a:ea typeface="TT Mussels"/>
                <a:cs typeface="TT Mussels"/>
                <a:sym typeface="TT Mussels"/>
              </a:rPr>
              <a:t> Alex's</a:t>
            </a:r>
            <a:r>
              <a:rPr lang="en-US" sz="2000" dirty="0">
                <a:solidFill>
                  <a:srgbClr val="FFFFFF"/>
                </a:solidFill>
                <a:latin typeface="Copperplate Gothic Light" pitchFamily="34" charset="0"/>
                <a:ea typeface="TT Mussels"/>
                <a:cs typeface="TT Mussels"/>
                <a:sym typeface="TT Mussels"/>
              </a:rPr>
              <a:t> hand is not present.</a:t>
            </a:r>
          </a:p>
          <a:p>
            <a:pPr algn="l">
              <a:lnSpc>
                <a:spcPts val="3639"/>
              </a:lnSpc>
            </a:pPr>
            <a:endParaRPr lang="en-US" sz="2000" dirty="0">
              <a:solidFill>
                <a:srgbClr val="FFFFFF"/>
              </a:solidFill>
              <a:latin typeface="Copperplate Gothic Light" pitchFamily="34" charset="0"/>
              <a:ea typeface="TT Mussels"/>
              <a:cs typeface="TT Mussels"/>
              <a:sym typeface="TT Mussels"/>
            </a:endParaRPr>
          </a:p>
          <a:p>
            <a:pPr algn="l">
              <a:lnSpc>
                <a:spcPts val="3639"/>
              </a:lnSpc>
            </a:pPr>
            <a:r>
              <a:rPr lang="en-US" sz="2000" dirty="0">
                <a:solidFill>
                  <a:srgbClr val="FFFFFF"/>
                </a:solidFill>
                <a:latin typeface="Copperplate Gothic Light" pitchFamily="34" charset="0"/>
                <a:ea typeface="TT Mussels"/>
                <a:cs typeface="TT Mussels"/>
                <a:sym typeface="TT Mussels"/>
              </a:rPr>
              <a:t>Which makes him the perfect hero portrayed in the anime cartoons Right?.......</a:t>
            </a:r>
          </a:p>
          <a:p>
            <a:pPr algn="l">
              <a:lnSpc>
                <a:spcPts val="3499"/>
              </a:lnSpc>
            </a:pPr>
            <a:endParaRPr lang="en-US" sz="2599" dirty="0">
              <a:solidFill>
                <a:srgbClr val="FFFFFF"/>
              </a:solidFill>
              <a:latin typeface="TT Mussels"/>
              <a:ea typeface="TT Mussels"/>
              <a:cs typeface="TT Mussels"/>
              <a:sym typeface="TT Mussels"/>
            </a:endParaRPr>
          </a:p>
        </p:txBody>
      </p:sp>
    </p:spTree>
  </p:cSld>
  <p:clrMapOvr>
    <a:masterClrMapping/>
  </p:clrMapOvr>
  <mc:AlternateContent xmlns:mc="http://schemas.openxmlformats.org/markup-compatibility/2006">
    <mc:Choice xmlns:p14="http://schemas.microsoft.com/office/powerpoint/2010/main" Requires="p14">
      <p:transition spd="slow" p14:dur="4000">
        <p14:glitter pattern="hexago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500"/>
                                        <p:tgtEl>
                                          <p:spTgt spid="5">
                                            <p:txEl>
                                              <p:pRg st="0" end="0"/>
                                            </p:txEl>
                                          </p:spTgt>
                                        </p:tgtEl>
                                      </p:cBhvr>
                                    </p:animEffect>
                                  </p:childTnLst>
                                </p:cTn>
                              </p:par>
                              <p:par>
                                <p:cTn id="8" presetID="16" presetClass="entr" presetSubtype="37" fill="hold" nodeType="withEffect">
                                  <p:stCondLst>
                                    <p:cond delay="175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barn(outVertical)">
                                      <p:cBhvr>
                                        <p:cTn id="10" dur="2750"/>
                                        <p:tgtEl>
                                          <p:spTgt spid="6">
                                            <p:txEl>
                                              <p:pRg st="0" end="0"/>
                                            </p:txEl>
                                          </p:spTgt>
                                        </p:tgtEl>
                                      </p:cBhvr>
                                    </p:animEffect>
                                  </p:childTnLst>
                                </p:cTn>
                              </p:par>
                              <p:par>
                                <p:cTn id="11" presetID="16" presetClass="entr" presetSubtype="37" fill="hold" nodeType="withEffect">
                                  <p:stCondLst>
                                    <p:cond delay="275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barn(outVertical)">
                                      <p:cBhvr>
                                        <p:cTn id="13" dur="2750"/>
                                        <p:tgtEl>
                                          <p:spTgt spid="6">
                                            <p:txEl>
                                              <p:pRg st="2" end="2"/>
                                            </p:txEl>
                                          </p:spTgt>
                                        </p:tgtEl>
                                      </p:cBhvr>
                                    </p:animEffect>
                                  </p:childTnLst>
                                </p:cTn>
                              </p:par>
                              <p:par>
                                <p:cTn id="14" presetID="21" presetClass="entr" presetSubtype="1" fill="hold" nodeType="withEffect">
                                  <p:stCondLst>
                                    <p:cond delay="2500"/>
                                  </p:stCondLst>
                                  <p:childTnLst>
                                    <p:set>
                                      <p:cBhvr>
                                        <p:cTn id="15" dur="1" fill="hold">
                                          <p:stCondLst>
                                            <p:cond delay="0"/>
                                          </p:stCondLst>
                                        </p:cTn>
                                        <p:tgtEl>
                                          <p:spTgt spid="3"/>
                                        </p:tgtEl>
                                        <p:attrNameLst>
                                          <p:attrName>style.visibility</p:attrName>
                                        </p:attrNameLst>
                                      </p:cBhvr>
                                      <p:to>
                                        <p:strVal val="visible"/>
                                      </p:to>
                                    </p:set>
                                    <p:animEffect transition="in" filter="wheel(1)">
                                      <p:cBhvr>
                                        <p:cTn id="16" dur="2750"/>
                                        <p:tgtEl>
                                          <p:spTgt spid="3"/>
                                        </p:tgtEl>
                                      </p:cBhvr>
                                    </p:animEffect>
                                  </p:childTnLst>
                                </p:cTn>
                              </p:par>
                              <p:par>
                                <p:cTn id="17" presetID="22" presetClass="entr" presetSubtype="8" fill="hold" nodeType="withEffect">
                                  <p:stCondLst>
                                    <p:cond delay="625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wipe(left)">
                                      <p:cBhvr>
                                        <p:cTn id="19" dur="2750"/>
                                        <p:tgtEl>
                                          <p:spTgt spid="6">
                                            <p:txEl>
                                              <p:pRg st="4" end="4"/>
                                            </p:txEl>
                                          </p:spTgt>
                                        </p:tgtEl>
                                      </p:cBhvr>
                                    </p:animEffect>
                                  </p:childTnLst>
                                </p:cTn>
                              </p:par>
                              <p:par>
                                <p:cTn id="20" presetID="6" presetClass="entr" presetSubtype="16" fill="hold" nodeType="withEffect">
                                  <p:stCondLst>
                                    <p:cond delay="850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circle(in)">
                                      <p:cBhvr>
                                        <p:cTn id="22" dur="20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8D8D8"/>
        </a:solidFill>
        <a:effectLst/>
      </p:bgPr>
    </p:bg>
    <p:spTree>
      <p:nvGrpSpPr>
        <p:cNvPr id="1" name=""/>
        <p:cNvGrpSpPr/>
        <p:nvPr/>
      </p:nvGrpSpPr>
      <p:grpSpPr>
        <a:xfrm>
          <a:off x="0" y="0"/>
          <a:ext cx="0" cy="0"/>
          <a:chOff x="0" y="0"/>
          <a:chExt cx="0" cy="0"/>
        </a:xfrm>
      </p:grpSpPr>
      <p:grpSp>
        <p:nvGrpSpPr>
          <p:cNvPr id="2" name="Group 2"/>
          <p:cNvGrpSpPr/>
          <p:nvPr/>
        </p:nvGrpSpPr>
        <p:grpSpPr>
          <a:xfrm>
            <a:off x="11460028" y="491573"/>
            <a:ext cx="6827972" cy="8281612"/>
            <a:chOff x="0" y="0"/>
            <a:chExt cx="9103963" cy="11042150"/>
          </a:xfrm>
        </p:grpSpPr>
        <p:pic>
          <p:nvPicPr>
            <p:cNvPr id="3" name="Picture 3"/>
            <p:cNvPicPr>
              <a:picLocks noChangeAspect="1"/>
            </p:cNvPicPr>
            <p:nvPr/>
          </p:nvPicPr>
          <p:blipFill>
            <a:blip r:embed="rId2"/>
            <a:srcRect l="8776" r="8776"/>
            <a:stretch>
              <a:fillRect/>
            </a:stretch>
          </p:blipFill>
          <p:spPr>
            <a:xfrm>
              <a:off x="0" y="0"/>
              <a:ext cx="9103963" cy="11042150"/>
            </a:xfrm>
            <a:prstGeom prst="rect">
              <a:avLst/>
            </a:prstGeom>
          </p:spPr>
        </p:pic>
      </p:grpSp>
      <p:sp>
        <p:nvSpPr>
          <p:cNvPr id="4" name="TextBox 4"/>
          <p:cNvSpPr txBox="1"/>
          <p:nvPr/>
        </p:nvSpPr>
        <p:spPr>
          <a:xfrm>
            <a:off x="0" y="952500"/>
            <a:ext cx="10431328" cy="8534580"/>
          </a:xfrm>
          <a:prstGeom prst="rect">
            <a:avLst/>
          </a:prstGeom>
        </p:spPr>
        <p:txBody>
          <a:bodyPr lIns="0" tIns="0" rIns="0" bIns="0" rtlCol="0" anchor="t">
            <a:spAutoFit/>
          </a:bodyPr>
          <a:lstStyle/>
          <a:p>
            <a:pPr algn="l">
              <a:lnSpc>
                <a:spcPts val="4759"/>
              </a:lnSpc>
            </a:pPr>
            <a:r>
              <a:rPr lang="en-US" sz="4400" dirty="0">
                <a:solidFill>
                  <a:srgbClr val="000000"/>
                </a:solidFill>
                <a:latin typeface="Impact" pitchFamily="34" charset="0"/>
                <a:ea typeface="TT Mussels"/>
                <a:cs typeface="TT Mussels"/>
                <a:sym typeface="TT Mussels"/>
              </a:rPr>
              <a:t>WRONG!</a:t>
            </a:r>
          </a:p>
          <a:p>
            <a:pPr algn="l">
              <a:lnSpc>
                <a:spcPts val="4759"/>
              </a:lnSpc>
            </a:pPr>
            <a:r>
              <a:rPr lang="en-US" sz="2400" dirty="0">
                <a:solidFill>
                  <a:srgbClr val="000000"/>
                </a:solidFill>
                <a:latin typeface="Copperplate Gothic Light" pitchFamily="34" charset="0"/>
                <a:ea typeface="TT Mussels"/>
                <a:cs typeface="TT Mussels"/>
                <a:sym typeface="TT Mussels"/>
              </a:rPr>
              <a:t>THAT GUY IS THE WORST DETECTIVE THIS COUNTRY HAS EVER SEEN.</a:t>
            </a:r>
          </a:p>
          <a:p>
            <a:pPr algn="l">
              <a:lnSpc>
                <a:spcPts val="4759"/>
              </a:lnSpc>
            </a:pPr>
            <a:r>
              <a:rPr lang="en-US" sz="2400" dirty="0">
                <a:solidFill>
                  <a:srgbClr val="000000"/>
                </a:solidFill>
                <a:latin typeface="Copperplate Gothic Light" pitchFamily="34" charset="0"/>
                <a:ea typeface="TT Mussels"/>
                <a:cs typeface="TT Mussels"/>
                <a:sym typeface="TT Mussels"/>
              </a:rPr>
              <a:t>MORE THAN 30 CHARGES AGAINST HIM REGARDING OVERSPEED, KILLING </a:t>
            </a:r>
            <a:r>
              <a:rPr lang="en-US" sz="2400" dirty="0" smtClean="0">
                <a:solidFill>
                  <a:srgbClr val="000000"/>
                </a:solidFill>
                <a:latin typeface="Copperplate Gothic Light" pitchFamily="34" charset="0"/>
                <a:ea typeface="TT Mussels"/>
                <a:cs typeface="TT Mussels"/>
                <a:sym typeface="TT Mussels"/>
              </a:rPr>
              <a:t>WITHOUT ANY </a:t>
            </a:r>
            <a:r>
              <a:rPr lang="en-US" sz="2400" dirty="0">
                <a:solidFill>
                  <a:srgbClr val="000000"/>
                </a:solidFill>
                <a:latin typeface="Copperplate Gothic Light" pitchFamily="34" charset="0"/>
                <a:ea typeface="TT Mussels"/>
                <a:cs typeface="TT Mussels"/>
                <a:sym typeface="TT Mussels"/>
              </a:rPr>
              <a:t>GIVEN PERMISSIONS, DEALING WITH </a:t>
            </a:r>
            <a:r>
              <a:rPr lang="en-US" sz="2400" dirty="0" smtClean="0">
                <a:solidFill>
                  <a:srgbClr val="000000"/>
                </a:solidFill>
                <a:latin typeface="Copperplate Gothic Light" pitchFamily="34" charset="0"/>
                <a:ea typeface="TT Mussels"/>
                <a:cs typeface="TT Mussels"/>
                <a:sym typeface="TT Mussels"/>
              </a:rPr>
              <a:t>DRUGDEALERS </a:t>
            </a:r>
            <a:r>
              <a:rPr lang="en-US" sz="2400" dirty="0">
                <a:solidFill>
                  <a:srgbClr val="000000"/>
                </a:solidFill>
                <a:latin typeface="Copperplate Gothic Light" pitchFamily="34" charset="0"/>
                <a:ea typeface="TT Mussels"/>
                <a:cs typeface="TT Mussels"/>
                <a:sym typeface="TT Mussels"/>
              </a:rPr>
              <a:t>ON DUTY, HAVING SEXUAL AFFAIRS WITH EVERY WOMAN HE </a:t>
            </a:r>
            <a:r>
              <a:rPr lang="en-US" sz="2400" dirty="0" smtClean="0">
                <a:solidFill>
                  <a:srgbClr val="000000"/>
                </a:solidFill>
                <a:latin typeface="Copperplate Gothic Light" pitchFamily="34" charset="0"/>
                <a:ea typeface="TT Mussels"/>
                <a:cs typeface="TT Mussels"/>
                <a:sym typeface="TT Mussels"/>
              </a:rPr>
              <a:t>MEETS, </a:t>
            </a:r>
            <a:r>
              <a:rPr lang="en-US" sz="2400" dirty="0">
                <a:solidFill>
                  <a:srgbClr val="000000"/>
                </a:solidFill>
                <a:latin typeface="Copperplate Gothic Light" pitchFamily="34" charset="0"/>
                <a:ea typeface="TT Mussels"/>
                <a:cs typeface="TT Mussels"/>
                <a:sym typeface="TT Mussels"/>
              </a:rPr>
              <a:t>EVEN WITH HIS CO-WORKING WOMEN </a:t>
            </a:r>
            <a:r>
              <a:rPr lang="en-US" sz="2400" dirty="0" smtClean="0">
                <a:solidFill>
                  <a:srgbClr val="000000"/>
                </a:solidFill>
                <a:latin typeface="Copperplate Gothic Light" pitchFamily="34" charset="0"/>
                <a:ea typeface="TT Mussels"/>
                <a:cs typeface="TT Mussels"/>
                <a:sym typeface="TT Mussels"/>
              </a:rPr>
              <a:t>TOO, </a:t>
            </a:r>
            <a:r>
              <a:rPr lang="en-US" sz="2400" dirty="0">
                <a:solidFill>
                  <a:srgbClr val="000000"/>
                </a:solidFill>
                <a:latin typeface="Copperplate Gothic Light" pitchFamily="34" charset="0"/>
                <a:ea typeface="TT Mussels"/>
                <a:cs typeface="TT Mussels"/>
                <a:sym typeface="TT Mussels"/>
              </a:rPr>
              <a:t>ON DUTY BY THE WAY, ALWAYS CARRIES HIS CUSTOM PISTOL WEARING BLACK COATS AND RIDING ON HIS STUPID BIKE WHICH HAS </a:t>
            </a:r>
            <a:r>
              <a:rPr lang="en-US" sz="2400" dirty="0" smtClean="0">
                <a:solidFill>
                  <a:srgbClr val="000000"/>
                </a:solidFill>
                <a:latin typeface="Copperplate Gothic Light" pitchFamily="34" charset="0"/>
                <a:ea typeface="TT Mussels"/>
                <a:cs typeface="TT Mussels"/>
                <a:sym typeface="TT Mussels"/>
              </a:rPr>
              <a:t>NITRO</a:t>
            </a:r>
            <a:r>
              <a:rPr lang="en-US" sz="2400" dirty="0">
                <a:solidFill>
                  <a:srgbClr val="000000"/>
                </a:solidFill>
                <a:latin typeface="Copperplate Gothic Light" pitchFamily="34" charset="0"/>
                <a:ea typeface="TT Mussels"/>
                <a:cs typeface="TT Mussels"/>
                <a:sym typeface="TT Mussels"/>
              </a:rPr>
              <a:t>, I MEAN WHO THE FUCK HAS NITRO TO HIS BIKE. DOES NOT GIVE AN OUNCE OF RESPECT </a:t>
            </a:r>
            <a:r>
              <a:rPr lang="en-US" sz="2400" dirty="0" smtClean="0">
                <a:solidFill>
                  <a:srgbClr val="000000"/>
                </a:solidFill>
                <a:latin typeface="Copperplate Gothic Light" pitchFamily="34" charset="0"/>
                <a:ea typeface="TT Mussels"/>
                <a:cs typeface="TT Mussels"/>
                <a:sym typeface="TT Mussels"/>
              </a:rPr>
              <a:t>TO</a:t>
            </a:r>
            <a:r>
              <a:rPr lang="en-US" sz="2400" dirty="0" smtClean="0">
                <a:solidFill>
                  <a:srgbClr val="000000"/>
                </a:solidFill>
                <a:latin typeface="Copperplate Gothic Light" pitchFamily="34" charset="0"/>
                <a:ea typeface="TT Mussels"/>
                <a:cs typeface="TT Mussels"/>
                <a:sym typeface="TT Mussels"/>
              </a:rPr>
              <a:t> </a:t>
            </a:r>
            <a:r>
              <a:rPr lang="en-US" sz="2400" dirty="0">
                <a:solidFill>
                  <a:srgbClr val="000000"/>
                </a:solidFill>
                <a:latin typeface="Copperplate Gothic Light" pitchFamily="34" charset="0"/>
                <a:ea typeface="TT Mussels"/>
                <a:cs typeface="TT Mussels"/>
                <a:sym typeface="TT Mussels"/>
              </a:rPr>
              <a:t>HIS </a:t>
            </a:r>
            <a:r>
              <a:rPr lang="en-US" sz="2400" dirty="0" smtClean="0">
                <a:solidFill>
                  <a:srgbClr val="000000"/>
                </a:solidFill>
                <a:latin typeface="Copperplate Gothic Light" pitchFamily="34" charset="0"/>
                <a:ea typeface="TT Mussels"/>
                <a:cs typeface="TT Mussels"/>
                <a:sym typeface="TT Mussels"/>
              </a:rPr>
              <a:t>SUPERIOR </a:t>
            </a:r>
            <a:r>
              <a:rPr lang="en-US" sz="2400" dirty="0">
                <a:solidFill>
                  <a:srgbClr val="000000"/>
                </a:solidFill>
                <a:latin typeface="Copperplate Gothic Light" pitchFamily="34" charset="0"/>
                <a:ea typeface="TT Mussels"/>
                <a:cs typeface="TT Mussels"/>
                <a:sym typeface="TT Mussels"/>
              </a:rPr>
              <a:t>OFFICERS EVEN TO ME!!!. </a:t>
            </a:r>
          </a:p>
          <a:p>
            <a:pPr marL="0" lvl="0" indent="0" algn="l">
              <a:lnSpc>
                <a:spcPts val="4759"/>
              </a:lnSpc>
              <a:spcBef>
                <a:spcPct val="0"/>
              </a:spcBef>
            </a:pPr>
            <a:r>
              <a:rPr lang="en-US" sz="2400" dirty="0">
                <a:solidFill>
                  <a:srgbClr val="000000"/>
                </a:solidFill>
                <a:latin typeface="Copperplate Gothic Light" pitchFamily="34" charset="0"/>
                <a:ea typeface="TT Mussels"/>
                <a:cs typeface="TT Mussels"/>
                <a:sym typeface="TT Mussels"/>
              </a:rPr>
              <a:t>I am </a:t>
            </a:r>
            <a:r>
              <a:rPr lang="en-US" sz="2400" dirty="0" smtClean="0">
                <a:solidFill>
                  <a:srgbClr val="000000"/>
                </a:solidFill>
                <a:latin typeface="Copperplate Gothic Light" pitchFamily="34" charset="0"/>
                <a:ea typeface="TT Mussels"/>
                <a:cs typeface="TT Mussels"/>
                <a:sym typeface="TT Mussels"/>
              </a:rPr>
              <a:t>sorry…. </a:t>
            </a:r>
            <a:r>
              <a:rPr lang="en-US" sz="2400" dirty="0">
                <a:solidFill>
                  <a:srgbClr val="000000"/>
                </a:solidFill>
                <a:latin typeface="Copperplate Gothic Light" pitchFamily="34" charset="0"/>
                <a:ea typeface="TT Mussels"/>
                <a:cs typeface="TT Mussels"/>
                <a:sym typeface="TT Mussels"/>
              </a:rPr>
              <a:t>I </a:t>
            </a:r>
            <a:r>
              <a:rPr lang="en-US" sz="2400" dirty="0" smtClean="0">
                <a:solidFill>
                  <a:srgbClr val="000000"/>
                </a:solidFill>
                <a:latin typeface="Copperplate Gothic Light" pitchFamily="34" charset="0"/>
                <a:ea typeface="TT Mussels"/>
                <a:cs typeface="TT Mussels"/>
                <a:sym typeface="TT Mussels"/>
              </a:rPr>
              <a:t>went a </a:t>
            </a:r>
            <a:r>
              <a:rPr lang="en-US" sz="2400" dirty="0">
                <a:solidFill>
                  <a:srgbClr val="000000"/>
                </a:solidFill>
                <a:latin typeface="Copperplate Gothic Light" pitchFamily="34" charset="0"/>
                <a:ea typeface="TT Mussels"/>
                <a:cs typeface="TT Mussels"/>
                <a:sym typeface="TT Mussels"/>
              </a:rPr>
              <a:t>little bit </a:t>
            </a:r>
            <a:r>
              <a:rPr lang="en-US" sz="2400" dirty="0" smtClean="0">
                <a:solidFill>
                  <a:srgbClr val="000000"/>
                </a:solidFill>
                <a:latin typeface="Copperplate Gothic Light" pitchFamily="34" charset="0"/>
                <a:ea typeface="TT Mussels"/>
                <a:cs typeface="TT Mussels"/>
                <a:sym typeface="TT Mussels"/>
              </a:rPr>
              <a:t>off</a:t>
            </a:r>
            <a:r>
              <a:rPr lang="en-US" sz="2400" dirty="0" smtClean="0">
                <a:solidFill>
                  <a:srgbClr val="000000"/>
                </a:solidFill>
                <a:latin typeface="Copperplate Gothic Light" pitchFamily="34" charset="0"/>
                <a:ea typeface="TT Mussels"/>
                <a:cs typeface="TT Mussels"/>
                <a:sym typeface="TT Mussels"/>
              </a:rPr>
              <a:t>….</a:t>
            </a:r>
            <a:r>
              <a:rPr lang="en-US" sz="2400" dirty="0" smtClean="0">
                <a:solidFill>
                  <a:srgbClr val="000000"/>
                </a:solidFill>
                <a:latin typeface="Copperplate Gothic Light" pitchFamily="34" charset="0"/>
                <a:ea typeface="TT Mussels"/>
                <a:cs typeface="TT Mussels"/>
                <a:sym typeface="TT Mussels"/>
              </a:rPr>
              <a:t>    </a:t>
            </a:r>
            <a:r>
              <a:rPr lang="en-US" sz="2400" dirty="0">
                <a:solidFill>
                  <a:srgbClr val="000000"/>
                </a:solidFill>
                <a:latin typeface="Copperplate Gothic Light" pitchFamily="34" charset="0"/>
                <a:ea typeface="TT Mussels"/>
                <a:cs typeface="TT Mussels"/>
                <a:sym typeface="TT Mussels"/>
              </a:rPr>
              <a:t>that guy, I mean he is the ‘Best’ and the ‘worst’ of a kind.</a:t>
            </a:r>
          </a:p>
        </p:txBody>
      </p:sp>
    </p:spTree>
  </p:cSld>
  <p:clrMapOvr>
    <a:masterClrMapping/>
  </p:clrMapOvr>
  <mc:AlternateContent xmlns:mc="http://schemas.openxmlformats.org/markup-compatibility/2006">
    <mc:Choice xmlns:p14="http://schemas.microsoft.com/office/powerpoint/2010/main" Requires="p14">
      <p:transition spd="slow" p14:dur="25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000"/>
                                        <p:tgtEl>
                                          <p:spTgt spid="4">
                                            <p:txEl>
                                              <p:pRg st="0" end="0"/>
                                            </p:txEl>
                                          </p:spTgt>
                                        </p:tgtEl>
                                      </p:cBhvr>
                                    </p:animEffect>
                                    <p:anim calcmode="lin" valueType="num">
                                      <p:cBhvr>
                                        <p:cTn id="8" dur="2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2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2000"/>
                                        <p:tgtEl>
                                          <p:spTgt spid="4">
                                            <p:txEl>
                                              <p:pRg st="1" end="1"/>
                                            </p:txEl>
                                          </p:spTgt>
                                        </p:tgtEl>
                                      </p:cBhvr>
                                    </p:animEffect>
                                    <p:anim calcmode="lin" valueType="num">
                                      <p:cBhvr>
                                        <p:cTn id="13" dur="2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2000" fill="hold"/>
                                        <p:tgtEl>
                                          <p:spTgt spid="4">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2000"/>
                                        <p:tgtEl>
                                          <p:spTgt spid="4">
                                            <p:txEl>
                                              <p:pRg st="2" end="2"/>
                                            </p:txEl>
                                          </p:spTgt>
                                        </p:tgtEl>
                                      </p:cBhvr>
                                    </p:animEffect>
                                    <p:anim calcmode="lin" valueType="num">
                                      <p:cBhvr>
                                        <p:cTn id="18" dur="2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9" dur="2000" fill="hold"/>
                                        <p:tgtEl>
                                          <p:spTgt spid="4">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2000"/>
                                        <p:tgtEl>
                                          <p:spTgt spid="4">
                                            <p:txEl>
                                              <p:pRg st="3" end="3"/>
                                            </p:txEl>
                                          </p:spTgt>
                                        </p:tgtEl>
                                      </p:cBhvr>
                                    </p:animEffect>
                                    <p:anim calcmode="lin" valueType="num">
                                      <p:cBhvr>
                                        <p:cTn id="23" dur="2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4" dur="2000" fill="hold"/>
                                        <p:tgtEl>
                                          <p:spTgt spid="4">
                                            <p:txEl>
                                              <p:pRg st="3" end="3"/>
                                            </p:txEl>
                                          </p:spTgt>
                                        </p:tgtEl>
                                        <p:attrNameLst>
                                          <p:attrName>ppt_y</p:attrName>
                                        </p:attrNameLst>
                                      </p:cBhvr>
                                      <p:tavLst>
                                        <p:tav tm="0">
                                          <p:val>
                                            <p:strVal val="#ppt_y+.1"/>
                                          </p:val>
                                        </p:tav>
                                        <p:tav tm="100000">
                                          <p:val>
                                            <p:strVal val="#ppt_y"/>
                                          </p:val>
                                        </p:tav>
                                      </p:tavLst>
                                    </p:anim>
                                  </p:childTnLst>
                                </p:cTn>
                              </p:par>
                              <p:par>
                                <p:cTn id="25" presetID="21" presetClass="entr" presetSubtype="1" fill="hold" nodeType="withEffect">
                                  <p:stCondLst>
                                    <p:cond delay="1750"/>
                                  </p:stCondLst>
                                  <p:childTnLst>
                                    <p:set>
                                      <p:cBhvr>
                                        <p:cTn id="26" dur="1" fill="hold">
                                          <p:stCondLst>
                                            <p:cond delay="0"/>
                                          </p:stCondLst>
                                        </p:cTn>
                                        <p:tgtEl>
                                          <p:spTgt spid="2"/>
                                        </p:tgtEl>
                                        <p:attrNameLst>
                                          <p:attrName>style.visibility</p:attrName>
                                        </p:attrNameLst>
                                      </p:cBhvr>
                                      <p:to>
                                        <p:strVal val="visible"/>
                                      </p:to>
                                    </p:set>
                                    <p:animEffect transition="in" filter="wheel(1)">
                                      <p:cBhvr>
                                        <p:cTn id="27" dur="2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253</TotalTime>
  <Words>1194</Words>
  <Application>Microsoft Office PowerPoint</Application>
  <PresentationFormat>Custom</PresentationFormat>
  <Paragraphs>68</Paragraphs>
  <Slides>13</Slides>
  <Notes>1</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13</vt:i4>
      </vt:variant>
    </vt:vector>
  </HeadingPairs>
  <TitlesOfParts>
    <vt:vector size="31" baseType="lpstr">
      <vt:lpstr>Arial</vt:lpstr>
      <vt:lpstr>Sitka Text Semibold</vt:lpstr>
      <vt:lpstr>STLiti</vt:lpstr>
      <vt:lpstr>Footlight MT Light</vt:lpstr>
      <vt:lpstr>AC Compacta</vt:lpstr>
      <vt:lpstr>Impact</vt:lpstr>
      <vt:lpstr>STKaiti</vt:lpstr>
      <vt:lpstr>Copperplate Gothic Light</vt:lpstr>
      <vt:lpstr>Calibri</vt:lpstr>
      <vt:lpstr>Copperplate Gothic Bold</vt:lpstr>
      <vt:lpstr>Bauhaus 93</vt:lpstr>
      <vt:lpstr>TT Mussels Bold</vt:lpstr>
      <vt:lpstr>Sitka Text</vt:lpstr>
      <vt:lpstr>Agency FB</vt:lpstr>
      <vt:lpstr>TT Mussels</vt:lpstr>
      <vt:lpstr>Lucida Bright</vt:lpstr>
      <vt:lpstr>Algerian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TV &amp; Film Pitch Deck Presentation in Black and White Red Dark &amp; Serious Style</dc:title>
  <dc:creator>Jyothi</dc:creator>
  <cp:lastModifiedBy>Jyothi</cp:lastModifiedBy>
  <cp:revision>10</cp:revision>
  <dcterms:created xsi:type="dcterms:W3CDTF">2006-08-16T00:00:00Z</dcterms:created>
  <dcterms:modified xsi:type="dcterms:W3CDTF">2024-09-09T17:23:36Z</dcterms:modified>
  <dc:identifier>DAGQQxirg_I</dc:identifier>
</cp:coreProperties>
</file>